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2" r:id="rId4"/>
    <p:sldId id="259" r:id="rId5"/>
    <p:sldId id="273" r:id="rId6"/>
    <p:sldId id="260" r:id="rId7"/>
    <p:sldId id="261" r:id="rId8"/>
    <p:sldId id="262" r:id="rId9"/>
    <p:sldId id="276" r:id="rId10"/>
    <p:sldId id="263" r:id="rId11"/>
    <p:sldId id="264" r:id="rId12"/>
    <p:sldId id="265" r:id="rId13"/>
    <p:sldId id="274" r:id="rId14"/>
    <p:sldId id="266" r:id="rId15"/>
    <p:sldId id="267" r:id="rId16"/>
    <p:sldId id="268" r:id="rId17"/>
    <p:sldId id="269" r:id="rId18"/>
    <p:sldId id="278" r:id="rId19"/>
    <p:sldId id="270" r:id="rId20"/>
    <p:sldId id="271" r:id="rId21"/>
    <p:sldId id="257" r:id="rId22"/>
    <p:sldId id="275"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15/12/2016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15/12/2016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620688"/>
            <a:ext cx="7772400" cy="1470025"/>
          </a:xfrm>
        </p:spPr>
        <p:txBody>
          <a:bodyPr/>
          <a:lstStyle/>
          <a:p>
            <a:r>
              <a:rPr lang="es-CO" b="1" dirty="0">
                <a:effectLst>
                  <a:outerShdw blurRad="38100" dist="38100" dir="2700000" algn="tl">
                    <a:srgbClr val="000000">
                      <a:alpha val="43137"/>
                    </a:srgbClr>
                  </a:outerShdw>
                </a:effectLst>
              </a:rPr>
              <a:t>¿QUÉ SE NECESITA PARA SER PERDONADO?</a:t>
            </a:r>
          </a:p>
        </p:txBody>
      </p:sp>
      <p:pic>
        <p:nvPicPr>
          <p:cNvPr id="4" name="Imagen 3"/>
          <p:cNvPicPr>
            <a:picLocks noChangeAspect="1"/>
          </p:cNvPicPr>
          <p:nvPr/>
        </p:nvPicPr>
        <p:blipFill>
          <a:blip r:embed="rId2"/>
          <a:stretch>
            <a:fillRect/>
          </a:stretch>
        </p:blipFill>
        <p:spPr>
          <a:xfrm>
            <a:off x="1835696" y="2309812"/>
            <a:ext cx="4968552" cy="3279428"/>
          </a:xfrm>
          <a:prstGeom prst="rect">
            <a:avLst/>
          </a:prstGeom>
          <a:scene3d>
            <a:camera prst="orthographicFront"/>
            <a:lightRig rig="threePt" dir="t"/>
          </a:scene3d>
          <a:sp3d>
            <a:bevelT prst="slope"/>
          </a:sp3d>
        </p:spPr>
      </p:pic>
      <p:sp>
        <p:nvSpPr>
          <p:cNvPr id="6" name="Medio marco 5"/>
          <p:cNvSpPr/>
          <p:nvPr/>
        </p:nvSpPr>
        <p:spPr>
          <a:xfrm rot="10800000">
            <a:off x="1889702" y="5085325"/>
            <a:ext cx="5364596" cy="1007829"/>
          </a:xfrm>
          <a:prstGeom prst="halfFrame">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21141419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92688"/>
          </a:xfrm>
          <a:solidFill>
            <a:schemeClr val="accent3">
              <a:lumMod val="40000"/>
              <a:lumOff val="60000"/>
            </a:schemeClr>
          </a:solidFill>
          <a:scene3d>
            <a:camera prst="orthographicFront"/>
            <a:lightRig rig="threePt" dir="t"/>
          </a:scene3d>
          <a:sp3d>
            <a:bevelT w="139700" prst="cross"/>
          </a:sp3d>
        </p:spPr>
        <p:txBody>
          <a:bodyPr>
            <a:normAutofit/>
          </a:bodyPr>
          <a:lstStyle/>
          <a:p>
            <a:pPr marL="0" indent="0">
              <a:buNone/>
            </a:pPr>
            <a:r>
              <a:rPr lang="es-CO" dirty="0"/>
              <a:t>       </a:t>
            </a:r>
            <a:r>
              <a:rPr lang="es-CO" b="1" u="sng" dirty="0"/>
              <a:t>Requerida por Dios para ser perdonado. </a:t>
            </a:r>
          </a:p>
          <a:p>
            <a:endParaRPr lang="es-CO" b="1" dirty="0"/>
          </a:p>
          <a:p>
            <a:r>
              <a:rPr lang="es-CO" b="1" dirty="0"/>
              <a:t>A</a:t>
            </a:r>
            <a:r>
              <a:rPr lang="es-CO" dirty="0"/>
              <a:t>. </a:t>
            </a:r>
            <a:r>
              <a:rPr lang="es-CO" dirty="0">
                <a:solidFill>
                  <a:srgbClr val="FF0000"/>
                </a:solidFill>
              </a:rPr>
              <a:t>Lev. 16:21. </a:t>
            </a:r>
            <a:r>
              <a:rPr lang="es-CO" dirty="0"/>
              <a:t>"</a:t>
            </a:r>
            <a:r>
              <a:rPr lang="es-CO" sz="2800" i="1" dirty="0">
                <a:latin typeface="Agency FB" panose="020B0503020202020204" pitchFamily="34" charset="0"/>
              </a:rPr>
              <a:t>Y confesarán su iniquidad</a:t>
            </a:r>
            <a:r>
              <a:rPr lang="es-CO" sz="2800" dirty="0"/>
              <a:t>".</a:t>
            </a:r>
            <a:endParaRPr lang="es-CO" dirty="0"/>
          </a:p>
          <a:p>
            <a:r>
              <a:rPr lang="es-CO" b="1" dirty="0"/>
              <a:t>B</a:t>
            </a:r>
            <a:r>
              <a:rPr lang="es-CO" dirty="0"/>
              <a:t>. </a:t>
            </a:r>
            <a:r>
              <a:rPr lang="es-CO" dirty="0">
                <a:solidFill>
                  <a:srgbClr val="FF0000"/>
                </a:solidFill>
              </a:rPr>
              <a:t>Núm. 5:7-8</a:t>
            </a:r>
            <a:r>
              <a:rPr lang="es-CO" dirty="0"/>
              <a:t>. </a:t>
            </a:r>
            <a:r>
              <a:rPr lang="es-CO" sz="4000" dirty="0"/>
              <a:t>“… </a:t>
            </a:r>
            <a:r>
              <a:rPr lang="es-CO" sz="2800" dirty="0"/>
              <a:t>y </a:t>
            </a:r>
            <a:r>
              <a:rPr lang="es-CO" sz="2800" b="1" u="sng" dirty="0">
                <a:latin typeface="Agency FB" panose="020B0503020202020204" pitchFamily="34" charset="0"/>
              </a:rPr>
              <a:t>compensará</a:t>
            </a:r>
            <a:r>
              <a:rPr lang="es-CO" sz="2800" dirty="0">
                <a:latin typeface="Agency FB" panose="020B0503020202020204" pitchFamily="34" charset="0"/>
              </a:rPr>
              <a:t> </a:t>
            </a:r>
            <a:r>
              <a:rPr lang="es-CO" sz="2800" u="sng" dirty="0">
                <a:latin typeface="Agency FB" panose="020B0503020202020204" pitchFamily="34" charset="0"/>
              </a:rPr>
              <a:t>enteramente el daño, y añadirá sobre ello la </a:t>
            </a:r>
            <a:r>
              <a:rPr lang="es-CO" sz="2800" b="1" u="sng" dirty="0">
                <a:latin typeface="Agency FB" panose="020B0503020202020204" pitchFamily="34" charset="0"/>
              </a:rPr>
              <a:t>quinta parte</a:t>
            </a:r>
            <a:r>
              <a:rPr lang="es-CO" sz="2800" u="sng" dirty="0">
                <a:latin typeface="Agency FB" panose="020B0503020202020204" pitchFamily="34" charset="0"/>
              </a:rPr>
              <a:t>, y lo dará a aquel contra quien pecó</a:t>
            </a:r>
            <a:r>
              <a:rPr lang="es-CO" sz="2800" dirty="0"/>
              <a:t>. 8 Y si aquel hombre no tuviere pariente al cual sea resarcido el daño, </a:t>
            </a:r>
            <a:r>
              <a:rPr lang="es-CO" sz="2800" u="sng" dirty="0">
                <a:latin typeface="Agency FB" panose="020B0503020202020204" pitchFamily="34" charset="0"/>
              </a:rPr>
              <a:t>se dará la indemnización del agravio a Jehová entregándola al sacerdote</a:t>
            </a:r>
            <a:r>
              <a:rPr lang="es-CO" dirty="0"/>
              <a:t>”. </a:t>
            </a:r>
          </a:p>
          <a:p>
            <a:r>
              <a:rPr lang="es-CO" b="1" dirty="0"/>
              <a:t>C</a:t>
            </a:r>
            <a:r>
              <a:rPr lang="es-CO" dirty="0"/>
              <a:t>. </a:t>
            </a:r>
            <a:r>
              <a:rPr lang="es-CO" dirty="0">
                <a:solidFill>
                  <a:srgbClr val="FF0000"/>
                </a:solidFill>
              </a:rPr>
              <a:t>Job 33:27, 28</a:t>
            </a:r>
            <a:r>
              <a:rPr lang="es-CO" dirty="0"/>
              <a:t>, "</a:t>
            </a:r>
            <a:r>
              <a:rPr lang="es-CO" sz="2800" dirty="0"/>
              <a:t>El mira sobre los hom­bres; y al que dijere: </a:t>
            </a:r>
            <a:r>
              <a:rPr lang="es-CO" sz="2800" dirty="0">
                <a:latin typeface="Agency FB" panose="020B0503020202020204" pitchFamily="34" charset="0"/>
              </a:rPr>
              <a:t>Pequé, y pervertí lo recto, y no me ha aprovechado</a:t>
            </a:r>
            <a:r>
              <a:rPr lang="es-CO" sz="2800" dirty="0"/>
              <a:t>, </a:t>
            </a:r>
            <a:r>
              <a:rPr lang="es-CO" sz="2800" dirty="0">
                <a:latin typeface="Agency FB" panose="020B0503020202020204" pitchFamily="34" charset="0"/>
              </a:rPr>
              <a:t>Dios redimirá su alma para que no pase al sepulcro, y su vida se verá en luz</a:t>
            </a:r>
            <a:r>
              <a:rPr lang="es-CO" dirty="0"/>
              <a:t>".</a:t>
            </a:r>
          </a:p>
          <a:p>
            <a:endParaRPr lang="es-CO" dirty="0"/>
          </a:p>
        </p:txBody>
      </p:sp>
      <p:sp>
        <p:nvSpPr>
          <p:cNvPr id="4" name="Diagrama de flujo: conector 3"/>
          <p:cNvSpPr/>
          <p:nvPr/>
        </p:nvSpPr>
        <p:spPr>
          <a:xfrm>
            <a:off x="683568" y="569822"/>
            <a:ext cx="457200" cy="457200"/>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i="1" dirty="0"/>
              <a:t>1</a:t>
            </a:r>
          </a:p>
        </p:txBody>
      </p:sp>
    </p:spTree>
    <p:extLst>
      <p:ext uri="{BB962C8B-B14F-4D97-AF65-F5344CB8AC3E}">
        <p14:creationId xmlns:p14="http://schemas.microsoft.com/office/powerpoint/2010/main" val="41715678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effectLst>
            <a:glow rad="228600">
              <a:schemeClr val="accent2">
                <a:satMod val="175000"/>
                <a:alpha val="40000"/>
              </a:schemeClr>
            </a:glow>
          </a:effectLst>
        </p:spPr>
        <p:txBody>
          <a:bodyPr>
            <a:noAutofit/>
          </a:bodyPr>
          <a:lstStyle/>
          <a:p>
            <a:r>
              <a:rPr lang="es-CO" sz="3600" dirty="0"/>
              <a:t>Dios no ha delegado en ningún hombre el poder de perdonar pecados.</a:t>
            </a:r>
          </a:p>
        </p:txBody>
      </p:sp>
      <p:sp>
        <p:nvSpPr>
          <p:cNvPr id="3" name="Marcador de contenido 2"/>
          <p:cNvSpPr>
            <a:spLocks noGrp="1"/>
          </p:cNvSpPr>
          <p:nvPr>
            <p:ph idx="1"/>
          </p:nvPr>
        </p:nvSpPr>
        <p:spPr>
          <a:xfrm>
            <a:off x="457200" y="5373216"/>
            <a:ext cx="8229600" cy="1224136"/>
          </a:xfrm>
          <a:solidFill>
            <a:schemeClr val="bg1"/>
          </a:solidFill>
          <a:effectLst>
            <a:glow rad="228600">
              <a:schemeClr val="accent2">
                <a:satMod val="175000"/>
                <a:alpha val="40000"/>
              </a:schemeClr>
            </a:glow>
          </a:effectLst>
        </p:spPr>
        <p:txBody>
          <a:bodyPr>
            <a:normAutofit fontScale="85000" lnSpcReduction="10000"/>
          </a:bodyPr>
          <a:lstStyle/>
          <a:p>
            <a:pPr marL="0" indent="0" algn="ctr">
              <a:buNone/>
            </a:pPr>
            <a:r>
              <a:rPr lang="es-CO" dirty="0"/>
              <a:t>El pecador confesaba sus pecados sobre el cordero quien representaba a Cristo. El confesarlos a un hombre es una blasfemia, porque se está usurpando el lugar de Cristo.</a:t>
            </a:r>
          </a:p>
        </p:txBody>
      </p:sp>
      <p:pic>
        <p:nvPicPr>
          <p:cNvPr id="4" name="Imagen 3"/>
          <p:cNvPicPr>
            <a:picLocks noChangeAspect="1"/>
          </p:cNvPicPr>
          <p:nvPr/>
        </p:nvPicPr>
        <p:blipFill>
          <a:blip r:embed="rId2"/>
          <a:stretch>
            <a:fillRect/>
          </a:stretch>
        </p:blipFill>
        <p:spPr>
          <a:xfrm>
            <a:off x="3923928" y="2060849"/>
            <a:ext cx="2376264" cy="1440159"/>
          </a:xfrm>
          <a:prstGeom prst="rect">
            <a:avLst/>
          </a:prstGeom>
        </p:spPr>
      </p:pic>
      <p:pic>
        <p:nvPicPr>
          <p:cNvPr id="5" name="Imagen 4"/>
          <p:cNvPicPr>
            <a:picLocks noChangeAspect="1"/>
          </p:cNvPicPr>
          <p:nvPr/>
        </p:nvPicPr>
        <p:blipFill>
          <a:blip r:embed="rId3"/>
          <a:stretch>
            <a:fillRect/>
          </a:stretch>
        </p:blipFill>
        <p:spPr>
          <a:xfrm>
            <a:off x="457200" y="2060848"/>
            <a:ext cx="2857500" cy="3038916"/>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6660232" y="2060848"/>
            <a:ext cx="2415555" cy="3121741"/>
          </a:xfrm>
          <a:prstGeom prst="rect">
            <a:avLst/>
          </a:prstGeom>
        </p:spPr>
      </p:pic>
      <p:pic>
        <p:nvPicPr>
          <p:cNvPr id="7" name="Imagen 6"/>
          <p:cNvPicPr>
            <a:picLocks noChangeAspect="1"/>
          </p:cNvPicPr>
          <p:nvPr/>
        </p:nvPicPr>
        <p:blipFill>
          <a:blip r:embed="rId5"/>
          <a:stretch>
            <a:fillRect/>
          </a:stretch>
        </p:blipFill>
        <p:spPr>
          <a:xfrm>
            <a:off x="4075931" y="3704277"/>
            <a:ext cx="2000250" cy="1495425"/>
          </a:xfrm>
          <a:prstGeom prst="rect">
            <a:avLst/>
          </a:prstGeom>
        </p:spPr>
      </p:pic>
    </p:spTree>
    <p:extLst>
      <p:ext uri="{BB962C8B-B14F-4D97-AF65-F5344CB8AC3E}">
        <p14:creationId xmlns:p14="http://schemas.microsoft.com/office/powerpoint/2010/main" val="14433383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976664"/>
          </a:xfrm>
          <a:solidFill>
            <a:schemeClr val="accent3">
              <a:lumMod val="20000"/>
              <a:lumOff val="80000"/>
            </a:schemeClr>
          </a:solidFill>
          <a:scene3d>
            <a:camera prst="orthographicFront"/>
            <a:lightRig rig="threePt" dir="t"/>
          </a:scene3d>
          <a:sp3d>
            <a:bevelT w="139700" prst="cross"/>
          </a:sp3d>
        </p:spPr>
        <p:txBody>
          <a:bodyPr>
            <a:normAutofit fontScale="92500" lnSpcReduction="10000"/>
          </a:bodyPr>
          <a:lstStyle/>
          <a:p>
            <a:r>
              <a:rPr lang="es-CO" b="1" dirty="0"/>
              <a:t>D</a:t>
            </a:r>
            <a:r>
              <a:rPr lang="es-CO" dirty="0"/>
              <a:t>. </a:t>
            </a:r>
            <a:r>
              <a:rPr lang="es-CO" dirty="0">
                <a:solidFill>
                  <a:srgbClr val="FF0000"/>
                </a:solidFill>
              </a:rPr>
              <a:t>Prov. 28:13,14</a:t>
            </a:r>
            <a:r>
              <a:rPr lang="es-CO" dirty="0"/>
              <a:t> "</a:t>
            </a:r>
            <a:r>
              <a:rPr lang="es-CO" sz="3000" dirty="0">
                <a:latin typeface="Agency FB" panose="020B0503020202020204" pitchFamily="34" charset="0"/>
              </a:rPr>
              <a:t>El que encubre sus peca­dos no prosperará; mas el que los confiesa y se aparta alcanzará misericordia</a:t>
            </a:r>
            <a:r>
              <a:rPr lang="es-CO" sz="3000" dirty="0"/>
              <a:t>". V. 14, "</a:t>
            </a:r>
            <a:r>
              <a:rPr lang="es-CO" sz="3000" dirty="0">
                <a:latin typeface="Agency FB" panose="020B0503020202020204" pitchFamily="34" charset="0"/>
              </a:rPr>
              <a:t>Bienaventurado el hombre que siempre teme a Dios; Mas el que endurece su corazón caerá en el mal</a:t>
            </a:r>
            <a:r>
              <a:rPr lang="es-CO" dirty="0"/>
              <a:t>".</a:t>
            </a:r>
          </a:p>
          <a:p>
            <a:r>
              <a:rPr lang="es-CO" b="1" dirty="0"/>
              <a:t>E</a:t>
            </a:r>
            <a:r>
              <a:rPr lang="es-CO" dirty="0"/>
              <a:t>. </a:t>
            </a:r>
            <a:r>
              <a:rPr lang="es-CO" dirty="0">
                <a:solidFill>
                  <a:srgbClr val="FF0000"/>
                </a:solidFill>
              </a:rPr>
              <a:t>Jer. 3:13</a:t>
            </a:r>
            <a:r>
              <a:rPr lang="es-CO" dirty="0"/>
              <a:t>, "</a:t>
            </a:r>
            <a:r>
              <a:rPr lang="es-CO" sz="3000" dirty="0">
                <a:latin typeface="Agency FB" panose="020B0503020202020204" pitchFamily="34" charset="0"/>
              </a:rPr>
              <a:t>Reconoce, pues, tu maldad, porque </a:t>
            </a:r>
            <a:r>
              <a:rPr lang="es-CO" sz="3000" b="1" u="sng" dirty="0">
                <a:latin typeface="Agency FB" panose="020B0503020202020204" pitchFamily="34" charset="0"/>
              </a:rPr>
              <a:t>contra</a:t>
            </a:r>
            <a:r>
              <a:rPr lang="es-CO" sz="3000" dirty="0">
                <a:latin typeface="Agency FB" panose="020B0503020202020204" pitchFamily="34" charset="0"/>
              </a:rPr>
              <a:t> Jehová tu Dios has prevaricado ... y no </a:t>
            </a:r>
            <a:r>
              <a:rPr lang="es-CO" sz="3000" b="1" u="sng" dirty="0">
                <a:latin typeface="Agency FB" panose="020B0503020202020204" pitchFamily="34" charset="0"/>
              </a:rPr>
              <a:t>oíste</a:t>
            </a:r>
            <a:r>
              <a:rPr lang="es-CO" sz="3000" dirty="0">
                <a:latin typeface="Agency FB" panose="020B0503020202020204" pitchFamily="34" charset="0"/>
              </a:rPr>
              <a:t> mi voz, dice Jehová</a:t>
            </a:r>
            <a:r>
              <a:rPr lang="es-CO" dirty="0"/>
              <a:t>".</a:t>
            </a:r>
          </a:p>
          <a:p>
            <a:r>
              <a:rPr lang="es-CO" b="1" dirty="0"/>
              <a:t>F</a:t>
            </a:r>
            <a:r>
              <a:rPr lang="es-CO" dirty="0"/>
              <a:t>. </a:t>
            </a:r>
            <a:r>
              <a:rPr lang="es-CO" dirty="0">
                <a:solidFill>
                  <a:srgbClr val="FF0000"/>
                </a:solidFill>
              </a:rPr>
              <a:t>Sant. 5:16</a:t>
            </a:r>
            <a:r>
              <a:rPr lang="es-CO" dirty="0"/>
              <a:t>, "</a:t>
            </a:r>
            <a:r>
              <a:rPr lang="es-CO" sz="3000" dirty="0">
                <a:latin typeface="Agency FB" panose="020B0503020202020204" pitchFamily="34" charset="0"/>
              </a:rPr>
              <a:t>Confesaos vuestras ofensas unos a otros, y </a:t>
            </a:r>
            <a:r>
              <a:rPr lang="es-CO" sz="3000" b="1" u="sng" dirty="0">
                <a:latin typeface="Agency FB" panose="020B0503020202020204" pitchFamily="34" charset="0"/>
              </a:rPr>
              <a:t>orad unos por otros</a:t>
            </a:r>
            <a:r>
              <a:rPr lang="es-CO" sz="3000" dirty="0">
                <a:latin typeface="Agency FB" panose="020B0503020202020204" pitchFamily="34" charset="0"/>
              </a:rPr>
              <a:t>, para que seáis sanados</a:t>
            </a:r>
            <a:r>
              <a:rPr lang="es-CO" sz="3000" dirty="0"/>
              <a:t>" (físicamente, véase el v. 15); </a:t>
            </a:r>
            <a:r>
              <a:rPr lang="es-CO" sz="3000" u="sng" dirty="0"/>
              <a:t>a veces el pecado se relaciona con la enfer­medad</a:t>
            </a:r>
            <a:r>
              <a:rPr lang="es-CO" sz="3000" dirty="0"/>
              <a:t>.</a:t>
            </a:r>
            <a:endParaRPr lang="es-CO" dirty="0"/>
          </a:p>
          <a:p>
            <a:r>
              <a:rPr lang="es-CO" b="1" dirty="0"/>
              <a:t>G</a:t>
            </a:r>
            <a:r>
              <a:rPr lang="es-CO" dirty="0"/>
              <a:t>. </a:t>
            </a:r>
            <a:r>
              <a:rPr lang="es-CO" dirty="0">
                <a:solidFill>
                  <a:srgbClr val="FF0000"/>
                </a:solidFill>
              </a:rPr>
              <a:t>1 Juan. 1:9</a:t>
            </a:r>
            <a:r>
              <a:rPr lang="es-CO" dirty="0"/>
              <a:t>, "</a:t>
            </a:r>
            <a:r>
              <a:rPr lang="es-CO" sz="3000" dirty="0">
                <a:latin typeface="Agency FB" panose="020B0503020202020204" pitchFamily="34" charset="0"/>
              </a:rPr>
              <a:t>Si confesamos nuestros pecados, él es fiel y justo para perdonar nuestros pecados, y limpiarnos de toda mal­dad</a:t>
            </a:r>
            <a:r>
              <a:rPr lang="es-CO" dirty="0"/>
              <a:t>". </a:t>
            </a:r>
          </a:p>
        </p:txBody>
      </p:sp>
    </p:spTree>
    <p:extLst>
      <p:ext uri="{BB962C8B-B14F-4D97-AF65-F5344CB8AC3E}">
        <p14:creationId xmlns:p14="http://schemas.microsoft.com/office/powerpoint/2010/main" val="42434265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effectLst>
            <a:glow rad="228600">
              <a:schemeClr val="accent1">
                <a:satMod val="175000"/>
                <a:alpha val="40000"/>
              </a:schemeClr>
            </a:glow>
          </a:effectLst>
        </p:spPr>
        <p:txBody>
          <a:bodyPr>
            <a:normAutofit fontScale="90000"/>
          </a:bodyPr>
          <a:lstStyle/>
          <a:p>
            <a:r>
              <a:rPr lang="es-CO" dirty="0"/>
              <a:t>El método Bíblico establecido por Dios para el perdón</a:t>
            </a:r>
          </a:p>
        </p:txBody>
      </p:sp>
      <p:sp>
        <p:nvSpPr>
          <p:cNvPr id="3" name="Marcador de contenido 2"/>
          <p:cNvSpPr>
            <a:spLocks noGrp="1"/>
          </p:cNvSpPr>
          <p:nvPr>
            <p:ph idx="1"/>
          </p:nvPr>
        </p:nvSpPr>
        <p:spPr>
          <a:xfrm>
            <a:off x="457200" y="5445224"/>
            <a:ext cx="8229600" cy="1152128"/>
          </a:xfrm>
          <a:solidFill>
            <a:schemeClr val="bg1"/>
          </a:solidFill>
          <a:effectLst>
            <a:glow rad="228600">
              <a:schemeClr val="accent1">
                <a:satMod val="175000"/>
                <a:alpha val="40000"/>
              </a:schemeClr>
            </a:glow>
          </a:effectLst>
        </p:spPr>
        <p:txBody>
          <a:bodyPr>
            <a:normAutofit fontScale="77500" lnSpcReduction="20000"/>
          </a:bodyPr>
          <a:lstStyle/>
          <a:p>
            <a:pPr marL="0" indent="0" algn="ctr">
              <a:buNone/>
            </a:pPr>
            <a:r>
              <a:rPr lang="es-CO" dirty="0"/>
              <a:t>(1). Reconcíliate con tu prójimo. (2). Reconcíliate con Dios. Pero no le pidas perdón al sacerdote, o al pastor por pecados cometidos contra Dios o tu prójimo. </a:t>
            </a:r>
            <a:r>
              <a:rPr lang="es-CO" dirty="0">
                <a:solidFill>
                  <a:srgbClr val="FF0000"/>
                </a:solidFill>
              </a:rPr>
              <a:t>(Ver Mat 5:21-24).</a:t>
            </a:r>
          </a:p>
        </p:txBody>
      </p:sp>
      <p:pic>
        <p:nvPicPr>
          <p:cNvPr id="4" name="Imagen 3"/>
          <p:cNvPicPr>
            <a:picLocks noChangeAspect="1"/>
          </p:cNvPicPr>
          <p:nvPr/>
        </p:nvPicPr>
        <p:blipFill>
          <a:blip r:embed="rId2"/>
          <a:stretch>
            <a:fillRect/>
          </a:stretch>
        </p:blipFill>
        <p:spPr>
          <a:xfrm>
            <a:off x="3735585" y="1946349"/>
            <a:ext cx="2520280" cy="3025997"/>
          </a:xfrm>
          <a:prstGeom prst="rect">
            <a:avLst/>
          </a:prstGeom>
        </p:spPr>
      </p:pic>
      <p:pic>
        <p:nvPicPr>
          <p:cNvPr id="5" name="Imagen 4"/>
          <p:cNvPicPr>
            <a:picLocks noChangeAspect="1"/>
          </p:cNvPicPr>
          <p:nvPr/>
        </p:nvPicPr>
        <p:blipFill>
          <a:blip r:embed="rId3"/>
          <a:stretch>
            <a:fillRect/>
          </a:stretch>
        </p:blipFill>
        <p:spPr>
          <a:xfrm>
            <a:off x="6508644" y="1918432"/>
            <a:ext cx="2143125" cy="3025997"/>
          </a:xfrm>
          <a:prstGeom prst="rect">
            <a:avLst/>
          </a:prstGeom>
        </p:spPr>
      </p:pic>
      <p:pic>
        <p:nvPicPr>
          <p:cNvPr id="6" name="Imagen 5"/>
          <p:cNvPicPr>
            <a:picLocks noChangeAspect="1"/>
          </p:cNvPicPr>
          <p:nvPr/>
        </p:nvPicPr>
        <p:blipFill>
          <a:blip r:embed="rId4"/>
          <a:stretch>
            <a:fillRect/>
          </a:stretch>
        </p:blipFill>
        <p:spPr>
          <a:xfrm>
            <a:off x="899592" y="1664007"/>
            <a:ext cx="2178358" cy="1795341"/>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5"/>
          <a:stretch>
            <a:fillRect/>
          </a:stretch>
        </p:blipFill>
        <p:spPr>
          <a:xfrm>
            <a:off x="584615" y="3605185"/>
            <a:ext cx="2808312" cy="163830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3107488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92688"/>
          </a:xfrm>
          <a:solidFill>
            <a:schemeClr val="bg1"/>
          </a:solidFill>
          <a:effectLst>
            <a:glow rad="101600">
              <a:srgbClr val="C00000">
                <a:alpha val="60000"/>
              </a:srgbClr>
            </a:glow>
          </a:effectLst>
        </p:spPr>
        <p:txBody>
          <a:bodyPr>
            <a:normAutofit fontScale="85000" lnSpcReduction="20000"/>
          </a:bodyPr>
          <a:lstStyle/>
          <a:p>
            <a:pPr marL="0" indent="0">
              <a:buNone/>
            </a:pPr>
            <a:r>
              <a:rPr lang="es-CO" dirty="0"/>
              <a:t>         </a:t>
            </a:r>
            <a:r>
              <a:rPr lang="es-CO" sz="3800" b="1" u="sng" dirty="0"/>
              <a:t>Ejemplos de la confesión del pecado.</a:t>
            </a:r>
          </a:p>
          <a:p>
            <a:r>
              <a:rPr lang="es-CO" b="1" dirty="0"/>
              <a:t>A</a:t>
            </a:r>
            <a:r>
              <a:rPr lang="es-CO" dirty="0"/>
              <a:t>. </a:t>
            </a:r>
            <a:r>
              <a:rPr lang="es-CO" u="sng" dirty="0"/>
              <a:t>Balaam,</a:t>
            </a:r>
            <a:r>
              <a:rPr lang="es-CO" dirty="0"/>
              <a:t> </a:t>
            </a:r>
            <a:r>
              <a:rPr lang="es-CO" dirty="0">
                <a:solidFill>
                  <a:srgbClr val="FF0000"/>
                </a:solidFill>
              </a:rPr>
              <a:t>Núm. 22:34</a:t>
            </a:r>
            <a:r>
              <a:rPr lang="es-CO" dirty="0"/>
              <a:t>, "</a:t>
            </a:r>
            <a:r>
              <a:rPr lang="es-CO" dirty="0">
                <a:latin typeface="Agency FB" panose="020B0503020202020204" pitchFamily="34" charset="0"/>
              </a:rPr>
              <a:t>He pecado</a:t>
            </a:r>
            <a:r>
              <a:rPr lang="es-CO" dirty="0"/>
              <a:t>". Pero ¿qué fruto de arrepentimiento mostró? Persistió en desobedecer a Dios.</a:t>
            </a:r>
          </a:p>
          <a:p>
            <a:r>
              <a:rPr lang="es-CO" b="1" dirty="0"/>
              <a:t>B</a:t>
            </a:r>
            <a:r>
              <a:rPr lang="es-CO" dirty="0"/>
              <a:t>. </a:t>
            </a:r>
            <a:r>
              <a:rPr lang="es-CO" u="sng" dirty="0"/>
              <a:t>Acán,</a:t>
            </a:r>
            <a:r>
              <a:rPr lang="es-CO" dirty="0"/>
              <a:t> </a:t>
            </a:r>
            <a:r>
              <a:rPr lang="es-CO" dirty="0">
                <a:solidFill>
                  <a:srgbClr val="FF0000"/>
                </a:solidFill>
              </a:rPr>
              <a:t>Josué 7:20</a:t>
            </a:r>
            <a:r>
              <a:rPr lang="es-CO" dirty="0"/>
              <a:t>, "</a:t>
            </a:r>
            <a:r>
              <a:rPr lang="es-CO" dirty="0">
                <a:latin typeface="Agency FB" panose="020B0503020202020204" pitchFamily="34" charset="0"/>
              </a:rPr>
              <a:t>he pecado</a:t>
            </a:r>
            <a:r>
              <a:rPr lang="es-CO" dirty="0"/>
              <a:t>", pero pagó con su vida por su pecado. Ya que no mostró arrepentimiento.</a:t>
            </a:r>
          </a:p>
          <a:p>
            <a:r>
              <a:rPr lang="es-CO" b="1" dirty="0"/>
              <a:t>C</a:t>
            </a:r>
            <a:r>
              <a:rPr lang="es-CO" dirty="0"/>
              <a:t>. </a:t>
            </a:r>
            <a:r>
              <a:rPr lang="es-CO" u="sng" dirty="0"/>
              <a:t>Saúl</a:t>
            </a:r>
            <a:r>
              <a:rPr lang="es-CO" dirty="0"/>
              <a:t>, </a:t>
            </a:r>
            <a:r>
              <a:rPr lang="es-CO" dirty="0">
                <a:solidFill>
                  <a:srgbClr val="FF0000"/>
                </a:solidFill>
              </a:rPr>
              <a:t>1 Sam. 15:24</a:t>
            </a:r>
            <a:r>
              <a:rPr lang="es-CO" dirty="0"/>
              <a:t>, "</a:t>
            </a:r>
            <a:r>
              <a:rPr lang="es-CO" dirty="0">
                <a:latin typeface="Agency FB" panose="020B0503020202020204" pitchFamily="34" charset="0"/>
              </a:rPr>
              <a:t>he pecado</a:t>
            </a:r>
            <a:r>
              <a:rPr lang="es-CO" dirty="0"/>
              <a:t>", pero ¿murió fiel al Señor? Ya que se arrepintió de su pecado.</a:t>
            </a:r>
          </a:p>
          <a:p>
            <a:r>
              <a:rPr lang="es-CO" b="1" dirty="0"/>
              <a:t>D</a:t>
            </a:r>
            <a:r>
              <a:rPr lang="es-CO" dirty="0"/>
              <a:t>. </a:t>
            </a:r>
            <a:r>
              <a:rPr lang="es-CO" u="sng" dirty="0"/>
              <a:t>David</a:t>
            </a:r>
            <a:r>
              <a:rPr lang="es-CO" dirty="0"/>
              <a:t>, </a:t>
            </a:r>
            <a:r>
              <a:rPr lang="es-CO" dirty="0">
                <a:solidFill>
                  <a:srgbClr val="FF0000"/>
                </a:solidFill>
              </a:rPr>
              <a:t>2 Sam. 12:13</a:t>
            </a:r>
            <a:r>
              <a:rPr lang="es-CO" dirty="0"/>
              <a:t>, "</a:t>
            </a:r>
            <a:r>
              <a:rPr lang="es-CO" dirty="0">
                <a:latin typeface="Agency FB" panose="020B0503020202020204" pitchFamily="34" charset="0"/>
              </a:rPr>
              <a:t>Pequé contra Je­hová</a:t>
            </a:r>
            <a:r>
              <a:rPr lang="es-CO" dirty="0"/>
              <a:t>", y luego llevó verdadero fruto de arrepentimiento. El Salmo 51 es la expresión clásica de la tristeza según Dios por el pecado. </a:t>
            </a:r>
            <a:r>
              <a:rPr lang="es-CO" dirty="0">
                <a:solidFill>
                  <a:srgbClr val="FF0000"/>
                </a:solidFill>
              </a:rPr>
              <a:t>Todos debemos tener la actitud de David con respecto a cualquier pecado que hayamos cometido, porque los pecados de nosotros no son menores que los de él. No hay pecados respetables y más aceptables. </a:t>
            </a:r>
          </a:p>
          <a:p>
            <a:endParaRPr lang="es-CO" dirty="0"/>
          </a:p>
        </p:txBody>
      </p:sp>
      <p:sp>
        <p:nvSpPr>
          <p:cNvPr id="4" name="Diagrama de flujo: conector 3"/>
          <p:cNvSpPr/>
          <p:nvPr/>
        </p:nvSpPr>
        <p:spPr>
          <a:xfrm>
            <a:off x="683568" y="494119"/>
            <a:ext cx="514400" cy="432048"/>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2</a:t>
            </a:r>
            <a:endParaRPr lang="es-CO" b="1" i="1" dirty="0"/>
          </a:p>
        </p:txBody>
      </p:sp>
    </p:spTree>
    <p:extLst>
      <p:ext uri="{BB962C8B-B14F-4D97-AF65-F5344CB8AC3E}">
        <p14:creationId xmlns:p14="http://schemas.microsoft.com/office/powerpoint/2010/main" val="2856822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bg1"/>
          </a:solidFill>
          <a:effectLst>
            <a:glow rad="228600">
              <a:schemeClr val="accent2">
                <a:satMod val="175000"/>
                <a:alpha val="40000"/>
              </a:schemeClr>
            </a:glow>
          </a:effectLst>
        </p:spPr>
        <p:txBody>
          <a:bodyPr>
            <a:normAutofit fontScale="85000" lnSpcReduction="10000"/>
          </a:bodyPr>
          <a:lstStyle/>
          <a:p>
            <a:r>
              <a:rPr lang="es-CO" b="1" dirty="0"/>
              <a:t>E</a:t>
            </a:r>
            <a:r>
              <a:rPr lang="es-CO" dirty="0"/>
              <a:t>. </a:t>
            </a:r>
            <a:r>
              <a:rPr lang="es-CO" u="sng" dirty="0"/>
              <a:t>David</a:t>
            </a:r>
            <a:r>
              <a:rPr lang="es-CO" dirty="0"/>
              <a:t> (otra vez), </a:t>
            </a:r>
            <a:r>
              <a:rPr lang="es-CO" dirty="0">
                <a:solidFill>
                  <a:srgbClr val="FF0000"/>
                </a:solidFill>
              </a:rPr>
              <a:t>2 Sam. 24:10</a:t>
            </a:r>
            <a:r>
              <a:rPr lang="es-CO" dirty="0"/>
              <a:t>, "</a:t>
            </a:r>
            <a:r>
              <a:rPr lang="es-CO" dirty="0">
                <a:latin typeface="Agency FB" panose="020B0503020202020204" pitchFamily="34" charset="0"/>
              </a:rPr>
              <a:t>Después que David hubo censado al pueblo, le pesó en su corazón, y dijo David a Jehová: Yo he pecado gravemente por haber hecho esto; mas ahora, oh Jehová, te ruego que quites el pecado de tu siervo, porque he hecho muy neciamente</a:t>
            </a:r>
            <a:r>
              <a:rPr lang="es-CO" dirty="0"/>
              <a:t>". Dios oye esta clase de oración y perdona. David siguió siendo "</a:t>
            </a:r>
            <a:r>
              <a:rPr lang="es-CO" dirty="0">
                <a:latin typeface="Agency FB" panose="020B0503020202020204" pitchFamily="34" charset="0"/>
              </a:rPr>
              <a:t>un varón con­forme al corazón de Dios”</a:t>
            </a:r>
            <a:r>
              <a:rPr lang="es-CO" dirty="0"/>
              <a:t>.</a:t>
            </a:r>
          </a:p>
          <a:p>
            <a:r>
              <a:rPr lang="es-CO" b="1" dirty="0"/>
              <a:t>F</a:t>
            </a:r>
            <a:r>
              <a:rPr lang="es-CO" dirty="0"/>
              <a:t>. </a:t>
            </a:r>
            <a:r>
              <a:rPr lang="es-CO" u="sng" dirty="0"/>
              <a:t>Los conversos de Juan,</a:t>
            </a:r>
            <a:r>
              <a:rPr lang="es-CO" dirty="0"/>
              <a:t> </a:t>
            </a:r>
            <a:r>
              <a:rPr lang="es-CO" dirty="0">
                <a:solidFill>
                  <a:srgbClr val="FF0000"/>
                </a:solidFill>
              </a:rPr>
              <a:t>Mar. 1:5</a:t>
            </a:r>
            <a:r>
              <a:rPr lang="es-CO" dirty="0"/>
              <a:t>, "</a:t>
            </a:r>
            <a:r>
              <a:rPr lang="es-CO" dirty="0">
                <a:latin typeface="Agency FB" panose="020B0503020202020204" pitchFamily="34" charset="0"/>
              </a:rPr>
              <a:t>y eran bautizados por él en el río Jordán, </a:t>
            </a:r>
            <a:r>
              <a:rPr lang="es-CO" b="1" dirty="0">
                <a:latin typeface="Agency FB" panose="020B0503020202020204" pitchFamily="34" charset="0"/>
              </a:rPr>
              <a:t>confesando sus pecados</a:t>
            </a:r>
            <a:r>
              <a:rPr lang="es-CO" dirty="0"/>
              <a:t>".</a:t>
            </a:r>
          </a:p>
          <a:p>
            <a:r>
              <a:rPr lang="es-CO" b="1" dirty="0"/>
              <a:t>G</a:t>
            </a:r>
            <a:r>
              <a:rPr lang="es-CO" dirty="0"/>
              <a:t>. </a:t>
            </a:r>
            <a:r>
              <a:rPr lang="es-CO" u="sng" dirty="0"/>
              <a:t>El hijo pródigo</a:t>
            </a:r>
            <a:r>
              <a:rPr lang="es-CO" dirty="0"/>
              <a:t>, </a:t>
            </a:r>
            <a:r>
              <a:rPr lang="es-CO" dirty="0">
                <a:solidFill>
                  <a:srgbClr val="FF0000"/>
                </a:solidFill>
              </a:rPr>
              <a:t>Luc. 15:18</a:t>
            </a:r>
            <a:r>
              <a:rPr lang="es-CO" dirty="0"/>
              <a:t>, "</a:t>
            </a:r>
            <a:r>
              <a:rPr lang="es-CO" dirty="0">
                <a:latin typeface="Agency FB" panose="020B0503020202020204" pitchFamily="34" charset="0"/>
              </a:rPr>
              <a:t>Me levan­taré e iré a mi Padre, y le diré: </a:t>
            </a:r>
            <a:r>
              <a:rPr lang="es-CO" b="1" dirty="0">
                <a:latin typeface="Agency FB" panose="020B0503020202020204" pitchFamily="34" charset="0"/>
              </a:rPr>
              <a:t>Padre, he pecado contra el cielo y contra ti</a:t>
            </a:r>
            <a:r>
              <a:rPr lang="es-CO" dirty="0"/>
              <a:t>".</a:t>
            </a:r>
          </a:p>
          <a:p>
            <a:r>
              <a:rPr lang="es-CO" b="1" dirty="0"/>
              <a:t>H</a:t>
            </a:r>
            <a:r>
              <a:rPr lang="es-CO" dirty="0"/>
              <a:t>. </a:t>
            </a:r>
            <a:r>
              <a:rPr lang="es-CO" u="sng" dirty="0"/>
              <a:t>El ladrón en la cruz</a:t>
            </a:r>
            <a:r>
              <a:rPr lang="es-CO" dirty="0"/>
              <a:t>, </a:t>
            </a:r>
            <a:r>
              <a:rPr lang="es-CO" dirty="0">
                <a:solidFill>
                  <a:srgbClr val="FF0000"/>
                </a:solidFill>
              </a:rPr>
              <a:t>Luc. 23:41, 42</a:t>
            </a:r>
            <a:r>
              <a:rPr lang="es-CO" dirty="0"/>
              <a:t>, "</a:t>
            </a:r>
            <a:r>
              <a:rPr lang="es-CO" dirty="0">
                <a:latin typeface="Agency FB" panose="020B0503020202020204" pitchFamily="34" charset="0"/>
              </a:rPr>
              <a:t>Nosotros, a la verdad, justamente padecemos, porque recibimos lo que merecieron nuestros hechos; mas éste ningún mal hizo. Y dijo a Jesús: Acuérdate de mi cuando vengas en tu reino".</a:t>
            </a:r>
          </a:p>
          <a:p>
            <a:endParaRPr lang="es-CO" dirty="0"/>
          </a:p>
        </p:txBody>
      </p:sp>
    </p:spTree>
    <p:extLst>
      <p:ext uri="{BB962C8B-B14F-4D97-AF65-F5344CB8AC3E}">
        <p14:creationId xmlns:p14="http://schemas.microsoft.com/office/powerpoint/2010/main" val="30847703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bg1"/>
          </a:solidFill>
          <a:effectLst>
            <a:glow rad="101600">
              <a:srgbClr val="C00000">
                <a:alpha val="60000"/>
              </a:srgbClr>
            </a:glow>
          </a:effectLst>
        </p:spPr>
        <p:txBody>
          <a:bodyPr>
            <a:normAutofit fontScale="85000" lnSpcReduction="20000"/>
          </a:bodyPr>
          <a:lstStyle/>
          <a:p>
            <a:pPr marL="0" indent="0">
              <a:buNone/>
            </a:pPr>
            <a:r>
              <a:rPr lang="es-CO" dirty="0"/>
              <a:t>            </a:t>
            </a:r>
            <a:r>
              <a:rPr lang="es-CO" sz="4100" b="1" u="sng" dirty="0"/>
              <a:t>La dicha del perdón</a:t>
            </a:r>
            <a:r>
              <a:rPr lang="es-CO" dirty="0"/>
              <a:t>, </a:t>
            </a:r>
            <a:r>
              <a:rPr lang="es-CO" dirty="0">
                <a:solidFill>
                  <a:srgbClr val="FF0000"/>
                </a:solidFill>
              </a:rPr>
              <a:t>Sal. 32:1-5</a:t>
            </a:r>
            <a:r>
              <a:rPr lang="es-CO" dirty="0"/>
              <a:t>.</a:t>
            </a:r>
          </a:p>
          <a:p>
            <a:r>
              <a:rPr lang="es-CO" b="1" dirty="0"/>
              <a:t>A</a:t>
            </a:r>
            <a:r>
              <a:rPr lang="es-CO" dirty="0"/>
              <a:t>. </a:t>
            </a:r>
            <a:r>
              <a:rPr lang="es-CO" b="1" dirty="0"/>
              <a:t>En este Salmo David describe la condi­ción de su corazón antes de confesar su pecado</a:t>
            </a:r>
            <a:r>
              <a:rPr lang="es-CO" dirty="0"/>
              <a:t>. "</a:t>
            </a:r>
            <a:r>
              <a:rPr lang="es-CO" dirty="0">
                <a:latin typeface="Agency FB" panose="020B0503020202020204" pitchFamily="34" charset="0"/>
              </a:rPr>
              <a:t>Bienaventurado aquel cuya transgre­sión ha sido perdonada, y cubierto su pecado. Bienaventurado el hombre a quien Jehová no culpa de iniquidad, y en cuyo espíritu no hay engaño. Mientras callé, se envejecieron mis huesos en mi gemir todo el día. Porque de día y de noche se agravó sobre mí tu mano; se volvió mi verdor en sequedades de verano. Mi pecado te declaré, y no encubrí mi iniquidad. Dije: Confesaré mis transgresiones a Jehová; y tú perdonaste la maldad de mi pecado</a:t>
            </a:r>
            <a:r>
              <a:rPr lang="es-CO" dirty="0"/>
              <a:t>”.</a:t>
            </a:r>
          </a:p>
          <a:p>
            <a:endParaRPr lang="es-CO" b="1" dirty="0"/>
          </a:p>
          <a:p>
            <a:r>
              <a:rPr lang="es-CO" b="1" dirty="0"/>
              <a:t>B</a:t>
            </a:r>
            <a:r>
              <a:rPr lang="es-CO" dirty="0"/>
              <a:t>. </a:t>
            </a:r>
            <a:r>
              <a:rPr lang="es-CO" b="1" u="sng" dirty="0"/>
              <a:t>El corazón contrito y humillado</a:t>
            </a:r>
            <a:r>
              <a:rPr lang="es-CO" dirty="0"/>
              <a:t>, </a:t>
            </a:r>
            <a:r>
              <a:rPr lang="es-CO" dirty="0">
                <a:solidFill>
                  <a:srgbClr val="FF0000"/>
                </a:solidFill>
              </a:rPr>
              <a:t>Sal. 51:1-12,17</a:t>
            </a:r>
            <a:r>
              <a:rPr lang="es-CO" dirty="0"/>
              <a:t>. Hermanos, nos conviene leer fre­cuentemente este hermoso salmo, imitar a David siempre que pequemos, y predicarlo sin cesar. Describe perfectamente el corazón con­trito que agrada a Dios. Sin esta actitud hacia los pecados no hay salvación. </a:t>
            </a:r>
          </a:p>
        </p:txBody>
      </p:sp>
      <p:sp>
        <p:nvSpPr>
          <p:cNvPr id="4" name="Diagrama de flujo: conector 3"/>
          <p:cNvSpPr/>
          <p:nvPr/>
        </p:nvSpPr>
        <p:spPr>
          <a:xfrm>
            <a:off x="569010" y="404665"/>
            <a:ext cx="589156" cy="432048"/>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i="1" dirty="0"/>
              <a:t>3</a:t>
            </a:r>
            <a:endParaRPr lang="es-CO" i="1" dirty="0"/>
          </a:p>
        </p:txBody>
      </p:sp>
    </p:spTree>
    <p:extLst>
      <p:ext uri="{BB962C8B-B14F-4D97-AF65-F5344CB8AC3E}">
        <p14:creationId xmlns:p14="http://schemas.microsoft.com/office/powerpoint/2010/main" val="3066223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effectLst>
            <a:glow rad="228600">
              <a:schemeClr val="accent1">
                <a:satMod val="175000"/>
                <a:alpha val="40000"/>
              </a:schemeClr>
            </a:glow>
          </a:effectLst>
        </p:spPr>
        <p:txBody>
          <a:bodyPr/>
          <a:lstStyle/>
          <a:p>
            <a:r>
              <a:rPr lang="es-CO" dirty="0"/>
              <a:t>El poderoso mensaje del evangelio </a:t>
            </a:r>
          </a:p>
        </p:txBody>
      </p:sp>
      <p:sp>
        <p:nvSpPr>
          <p:cNvPr id="3" name="Marcador de contenido 2"/>
          <p:cNvSpPr>
            <a:spLocks noGrp="1"/>
          </p:cNvSpPr>
          <p:nvPr>
            <p:ph idx="1"/>
          </p:nvPr>
        </p:nvSpPr>
        <p:spPr>
          <a:xfrm>
            <a:off x="457200" y="5229200"/>
            <a:ext cx="8229600" cy="1368152"/>
          </a:xfrm>
          <a:solidFill>
            <a:schemeClr val="bg1"/>
          </a:solidFill>
          <a:effectLst>
            <a:glow rad="228600">
              <a:schemeClr val="accent1">
                <a:satMod val="175000"/>
                <a:alpha val="40000"/>
              </a:schemeClr>
            </a:glow>
          </a:effectLst>
        </p:spPr>
        <p:txBody>
          <a:bodyPr>
            <a:normAutofit fontScale="85000" lnSpcReduction="10000"/>
          </a:bodyPr>
          <a:lstStyle/>
          <a:p>
            <a:pPr marL="0" indent="0" algn="ctr">
              <a:buNone/>
            </a:pPr>
            <a:r>
              <a:rPr lang="es-CO" dirty="0"/>
              <a:t>Es que Dios está dispuesto a perdonar todo pecado. </a:t>
            </a:r>
          </a:p>
          <a:p>
            <a:pPr marL="0" indent="0" algn="ctr">
              <a:buNone/>
            </a:pPr>
            <a:r>
              <a:rPr lang="es-CO" dirty="0">
                <a:solidFill>
                  <a:srgbClr val="FF0000"/>
                </a:solidFill>
              </a:rPr>
              <a:t>Ver Juan 3.16. </a:t>
            </a:r>
          </a:p>
          <a:p>
            <a:pPr marL="0" indent="0" algn="ctr">
              <a:buNone/>
            </a:pPr>
            <a:r>
              <a:rPr lang="es-CO" b="1" dirty="0"/>
              <a:t>No hay mayor gozo que experimentar el perdón de Dios.</a:t>
            </a:r>
            <a:endParaRPr lang="es-CO" dirty="0"/>
          </a:p>
        </p:txBody>
      </p:sp>
      <p:pic>
        <p:nvPicPr>
          <p:cNvPr id="5" name="Imagen 4"/>
          <p:cNvPicPr>
            <a:picLocks noChangeAspect="1"/>
          </p:cNvPicPr>
          <p:nvPr/>
        </p:nvPicPr>
        <p:blipFill>
          <a:blip r:embed="rId2"/>
          <a:stretch>
            <a:fillRect/>
          </a:stretch>
        </p:blipFill>
        <p:spPr>
          <a:xfrm>
            <a:off x="457200" y="1867957"/>
            <a:ext cx="4330824" cy="2910923"/>
          </a:xfrm>
          <a:prstGeom prst="rect">
            <a:avLst/>
          </a:prstGeom>
        </p:spPr>
      </p:pic>
      <p:pic>
        <p:nvPicPr>
          <p:cNvPr id="6" name="Imagen 5"/>
          <p:cNvPicPr>
            <a:picLocks noChangeAspect="1"/>
          </p:cNvPicPr>
          <p:nvPr/>
        </p:nvPicPr>
        <p:blipFill>
          <a:blip r:embed="rId3"/>
          <a:stretch>
            <a:fillRect/>
          </a:stretch>
        </p:blipFill>
        <p:spPr>
          <a:xfrm>
            <a:off x="5220072" y="1867959"/>
            <a:ext cx="3466728" cy="2910922"/>
          </a:xfrm>
          <a:prstGeom prst="rect">
            <a:avLst/>
          </a:prstGeom>
        </p:spPr>
      </p:pic>
    </p:spTree>
    <p:extLst>
      <p:ext uri="{BB962C8B-B14F-4D97-AF65-F5344CB8AC3E}">
        <p14:creationId xmlns:p14="http://schemas.microsoft.com/office/powerpoint/2010/main" val="28736640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a:solidFill>
            <a:schemeClr val="accent4">
              <a:lumMod val="20000"/>
              <a:lumOff val="80000"/>
            </a:schemeClr>
          </a:solidFill>
          <a:scene3d>
            <a:camera prst="orthographicFront"/>
            <a:lightRig rig="threePt" dir="t"/>
          </a:scene3d>
          <a:sp3d>
            <a:bevelT prst="convex"/>
          </a:sp3d>
        </p:spPr>
        <p:txBody>
          <a:bodyPr>
            <a:normAutofit fontScale="85000" lnSpcReduction="20000"/>
          </a:bodyPr>
          <a:lstStyle/>
          <a:p>
            <a:pPr marL="0" indent="0">
              <a:buNone/>
            </a:pPr>
            <a:r>
              <a:rPr lang="es-CO" dirty="0"/>
              <a:t>           "</a:t>
            </a:r>
            <a:r>
              <a:rPr lang="es-CO" sz="4600" b="1" u="sng" dirty="0"/>
              <a:t>¿Pasar al frente?</a:t>
            </a:r>
            <a:r>
              <a:rPr lang="es-CO" dirty="0"/>
              <a:t>"</a:t>
            </a:r>
          </a:p>
          <a:p>
            <a:r>
              <a:rPr lang="es-CO" b="1" dirty="0"/>
              <a:t>A</a:t>
            </a:r>
            <a:r>
              <a:rPr lang="es-CO" dirty="0"/>
              <a:t>. Enseñamos todos estos textos sobre el asunto de la confesión de los pecados, y luego exhortamos a la gente a que pase al frente para confesar pecados.</a:t>
            </a:r>
          </a:p>
          <a:p>
            <a:r>
              <a:rPr lang="es-CO" b="1" dirty="0"/>
              <a:t>B</a:t>
            </a:r>
            <a:r>
              <a:rPr lang="es-CO" dirty="0"/>
              <a:t>. Nos conviene hablar mucho acerca de la actitud hacia el pecado y hacia Dios, la condi­ción del corazón de la persona que comete pecado, la humildad, la tristeza por el pecado, el verdadero arrepentimiento, y no solamente decir "</a:t>
            </a:r>
            <a:r>
              <a:rPr lang="es-CO" b="1" dirty="0">
                <a:latin typeface="Agency FB" panose="020B0503020202020204" pitchFamily="34" charset="0"/>
              </a:rPr>
              <a:t>que pase al frente para confesar peca­dos</a:t>
            </a:r>
            <a:r>
              <a:rPr lang="es-CO" dirty="0"/>
              <a:t>". Hay peligro de que se dé mucho énfasis al acto de meramente pasar al frente, como acto o rito ceremonial, y menos énfasis al acto principal de admitir la falta que haya cometido.</a:t>
            </a:r>
          </a:p>
          <a:p>
            <a:r>
              <a:rPr lang="es-CO" b="1" dirty="0"/>
              <a:t>C</a:t>
            </a:r>
            <a:r>
              <a:rPr lang="es-CO" dirty="0"/>
              <a:t>. </a:t>
            </a:r>
            <a:r>
              <a:rPr lang="es-CO" dirty="0">
                <a:solidFill>
                  <a:srgbClr val="FF0000"/>
                </a:solidFill>
              </a:rPr>
              <a:t>2 Cor. 7:9-10</a:t>
            </a:r>
            <a:r>
              <a:rPr lang="es-CO" dirty="0"/>
              <a:t>, "</a:t>
            </a:r>
            <a:r>
              <a:rPr lang="es-CO" dirty="0">
                <a:latin typeface="Agency FB" panose="020B0503020202020204" pitchFamily="34" charset="0"/>
              </a:rPr>
              <a:t>la tristeza que es según Dios produce arrepentimiento para salvación ... pero la tristeza del mundo produce muerte</a:t>
            </a:r>
            <a:r>
              <a:rPr lang="es-CO" dirty="0"/>
              <a:t>". </a:t>
            </a:r>
          </a:p>
          <a:p>
            <a:endParaRPr lang="es-CO" dirty="0"/>
          </a:p>
        </p:txBody>
      </p:sp>
      <p:sp>
        <p:nvSpPr>
          <p:cNvPr id="4" name="Diagrama de flujo: conector 3"/>
          <p:cNvSpPr/>
          <p:nvPr/>
        </p:nvSpPr>
        <p:spPr>
          <a:xfrm>
            <a:off x="705284" y="476672"/>
            <a:ext cx="554348" cy="504056"/>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i="1" dirty="0"/>
              <a:t>4</a:t>
            </a:r>
            <a:endParaRPr lang="es-CO" i="1" dirty="0"/>
          </a:p>
        </p:txBody>
      </p:sp>
    </p:spTree>
    <p:extLst>
      <p:ext uri="{BB962C8B-B14F-4D97-AF65-F5344CB8AC3E}">
        <p14:creationId xmlns:p14="http://schemas.microsoft.com/office/powerpoint/2010/main" val="16491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6048672"/>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r>
              <a:rPr lang="es-CO" b="1" dirty="0"/>
              <a:t>D</a:t>
            </a:r>
            <a:r>
              <a:rPr lang="es-CO" dirty="0"/>
              <a:t>. David dice, "</a:t>
            </a:r>
            <a:r>
              <a:rPr lang="es-CO" dirty="0">
                <a:latin typeface="Agency FB" panose="020B0503020202020204" pitchFamily="34" charset="0"/>
              </a:rPr>
              <a:t>Mi pecado te declaré, y no encubrí mi iniquidad. Dije: Confesaré mis transgresiones a Jehová; y tú perdonaste la maldad de mi pecado</a:t>
            </a:r>
            <a:r>
              <a:rPr lang="es-CO" dirty="0"/>
              <a:t>" </a:t>
            </a:r>
            <a:r>
              <a:rPr lang="es-CO" dirty="0">
                <a:solidFill>
                  <a:srgbClr val="FF0000"/>
                </a:solidFill>
              </a:rPr>
              <a:t>(Sal. 51:5), </a:t>
            </a:r>
            <a:r>
              <a:rPr lang="es-CO" dirty="0"/>
              <a:t>y "</a:t>
            </a:r>
            <a:r>
              <a:rPr lang="es-CO" dirty="0">
                <a:latin typeface="Agency FB" panose="020B0503020202020204" pitchFamily="34" charset="0"/>
              </a:rPr>
              <a:t>Conforme a la multitud de tus piedades borra mis rebe­liones ... porque reconozco mis rebeliones, y mi pecado está siempre delante de mí</a:t>
            </a:r>
            <a:r>
              <a:rPr lang="es-CO" dirty="0"/>
              <a:t>" </a:t>
            </a:r>
            <a:r>
              <a:rPr lang="es-CO" dirty="0">
                <a:solidFill>
                  <a:srgbClr val="FF0000"/>
                </a:solidFill>
              </a:rPr>
              <a:t>(v. 1,3). </a:t>
            </a:r>
            <a:r>
              <a:rPr lang="es-CO" u="sng" dirty="0"/>
              <a:t>Lo que Dios quiere es que haya humildad, una ver­dadera tristeza por el pecado cometido, un corazón contrito y, por lo tanto, una disposición de confesar los pecados</a:t>
            </a:r>
            <a:r>
              <a:rPr lang="es-CO" dirty="0"/>
              <a:t>.</a:t>
            </a:r>
          </a:p>
          <a:p>
            <a:endParaRPr lang="es-CO" b="1" dirty="0"/>
          </a:p>
          <a:p>
            <a:r>
              <a:rPr lang="es-CO" b="1" dirty="0"/>
              <a:t>1</a:t>
            </a:r>
            <a:r>
              <a:rPr lang="es-CO" dirty="0"/>
              <a:t>. Si no existe esta actitud, es por demás "</a:t>
            </a:r>
            <a:r>
              <a:rPr lang="es-CO" dirty="0">
                <a:latin typeface="Agency FB" panose="020B0503020202020204" pitchFamily="34" charset="0"/>
              </a:rPr>
              <a:t>pasar al frente</a:t>
            </a:r>
            <a:r>
              <a:rPr lang="es-CO" dirty="0"/>
              <a:t>". </a:t>
            </a:r>
            <a:r>
              <a:rPr lang="es-CO" u="sng" dirty="0"/>
              <a:t>A veces hay hermanos dis­puestos a pasar al frente vez tras vez, pero no están dispuestos a cambiar</a:t>
            </a:r>
            <a:r>
              <a:rPr lang="es-CO" dirty="0"/>
              <a:t>. </a:t>
            </a:r>
            <a:r>
              <a:rPr lang="es-CO" dirty="0">
                <a:solidFill>
                  <a:srgbClr val="FF0000"/>
                </a:solidFill>
              </a:rPr>
              <a:t>¿Dónde está el verdadero arrepentimiento en los tales? ¿Dónde está la tristeza por el pecado?</a:t>
            </a:r>
          </a:p>
          <a:p>
            <a:endParaRPr lang="es-CO" dirty="0"/>
          </a:p>
        </p:txBody>
      </p:sp>
    </p:spTree>
    <p:extLst>
      <p:ext uri="{BB962C8B-B14F-4D97-AF65-F5344CB8AC3E}">
        <p14:creationId xmlns:p14="http://schemas.microsoft.com/office/powerpoint/2010/main" val="14718524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764704"/>
            <a:ext cx="8229600" cy="5472608"/>
          </a:xfrm>
          <a:solidFill>
            <a:schemeClr val="bg1"/>
          </a:solidFill>
          <a:effectLst>
            <a:glow rad="228600">
              <a:schemeClr val="accent2">
                <a:satMod val="175000"/>
                <a:alpha val="40000"/>
              </a:schemeClr>
            </a:glow>
          </a:effectLst>
        </p:spPr>
        <p:txBody>
          <a:bodyPr>
            <a:normAutofit fontScale="32500" lnSpcReduction="20000"/>
          </a:bodyPr>
          <a:lstStyle/>
          <a:p>
            <a:endParaRPr lang="es-CO" sz="9600" b="1" dirty="0"/>
          </a:p>
          <a:p>
            <a:r>
              <a:rPr lang="es-CO" sz="9600" b="1" dirty="0"/>
              <a:t>2</a:t>
            </a:r>
            <a:r>
              <a:rPr lang="es-CO" sz="9600" dirty="0"/>
              <a:t>. En cuanto a pasar al frente, es una con­veniencia, una manera aceptable y ventajosa de aprovechar la reunión de la iglesia, para confesar públicamente algún pecado. No es la única manera de hacerlo. </a:t>
            </a:r>
          </a:p>
          <a:p>
            <a:r>
              <a:rPr lang="es-CO" sz="9600" dirty="0"/>
              <a:t>Lo que la Biblia en­seña es que confesemos los pecados </a:t>
            </a:r>
            <a:r>
              <a:rPr lang="es-CO" sz="9600" dirty="0">
                <a:solidFill>
                  <a:srgbClr val="FF0000"/>
                </a:solidFill>
              </a:rPr>
              <a:t>(1 Juan. 1:9)</a:t>
            </a:r>
            <a:r>
              <a:rPr lang="es-CO" sz="9600" dirty="0"/>
              <a:t>, seguramente a Dios, y también unos a otros como lo dice </a:t>
            </a:r>
            <a:r>
              <a:rPr lang="es-CO" sz="9600" dirty="0">
                <a:solidFill>
                  <a:srgbClr val="FF0000"/>
                </a:solidFill>
              </a:rPr>
              <a:t>(Sant. 5:16).</a:t>
            </a:r>
            <a:r>
              <a:rPr lang="es-CO" sz="9600" u="sng" dirty="0">
                <a:solidFill>
                  <a:srgbClr val="FF0000"/>
                </a:solidFill>
              </a:rPr>
              <a:t> </a:t>
            </a:r>
            <a:r>
              <a:rPr lang="es-CO" sz="9600" u="sng" dirty="0"/>
              <a:t>El pasar al frente y confesar pecado a la iglesia es un medio de obedecer es­tos textos, sólo que no llegue a ser una formali­dad</a:t>
            </a:r>
            <a:r>
              <a:rPr lang="es-CO" sz="9600" dirty="0"/>
              <a:t>.</a:t>
            </a:r>
          </a:p>
          <a:p>
            <a:endParaRPr lang="es-CO" sz="9600" dirty="0"/>
          </a:p>
          <a:p>
            <a:endParaRPr lang="es-CO" dirty="0"/>
          </a:p>
        </p:txBody>
      </p:sp>
    </p:spTree>
    <p:extLst>
      <p:ext uri="{BB962C8B-B14F-4D97-AF65-F5344CB8AC3E}">
        <p14:creationId xmlns:p14="http://schemas.microsoft.com/office/powerpoint/2010/main" val="10907281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904656"/>
          </a:xfrm>
          <a:solidFill>
            <a:schemeClr val="bg1"/>
          </a:solidFill>
          <a:effectLst>
            <a:glow rad="228600">
              <a:schemeClr val="accent1">
                <a:satMod val="175000"/>
                <a:alpha val="40000"/>
              </a:schemeClr>
            </a:glow>
          </a:effectLst>
        </p:spPr>
        <p:txBody>
          <a:bodyPr>
            <a:normAutofit fontScale="77500" lnSpcReduction="20000"/>
          </a:bodyPr>
          <a:lstStyle/>
          <a:p>
            <a:r>
              <a:rPr lang="es-CO" sz="3300" b="1" dirty="0"/>
              <a:t>3</a:t>
            </a:r>
            <a:r>
              <a:rPr lang="es-CO" dirty="0"/>
              <a:t>. </a:t>
            </a:r>
            <a:r>
              <a:rPr lang="es-CO" u="sng" dirty="0"/>
              <a:t>La iglesia no es Dios para perdonar pecados</a:t>
            </a:r>
            <a:r>
              <a:rPr lang="es-CO" dirty="0"/>
              <a:t>. El pecador confiesa su pecado a Dios y Dios le perdona, pero si su pecado fue público y, por lo tanto, tropiezo a la iglesia como lo dice </a:t>
            </a:r>
            <a:r>
              <a:rPr lang="es-CO" dirty="0">
                <a:solidFill>
                  <a:srgbClr val="FF0000"/>
                </a:solidFill>
              </a:rPr>
              <a:t>(1 Cor. 10:32), </a:t>
            </a:r>
            <a:r>
              <a:rPr lang="es-CO" dirty="0"/>
              <a:t>debe confesar su pecado a la igle­sia para ser perdonado también por ella. </a:t>
            </a:r>
          </a:p>
          <a:p>
            <a:endParaRPr lang="es-CO" dirty="0"/>
          </a:p>
          <a:p>
            <a:r>
              <a:rPr lang="es-CO" dirty="0"/>
              <a:t>El que peca debe confesar su pecado a la persona ofendida, para ser perdonado por esa persona; por ejemplo, el que peca contra su esposa, debe confesar  su pecado a su esposa; el que peca contra su patrón debe confesar su pecado al patrón. Por lo tanto, el que peca contra la igle­sia debe confesar su pecado a la iglesia. </a:t>
            </a:r>
          </a:p>
          <a:p>
            <a:endParaRPr lang="es-CO" dirty="0"/>
          </a:p>
          <a:p>
            <a:r>
              <a:rPr lang="es-CO" dirty="0"/>
              <a:t>Te­niendo en cuenta esto se debe pasar al frente o en alguna manera avisar a la congregación que habiendo pecado contra la iglesia, ahora se ha arrepentido y quiere admitir faltas y obtener el perdón de los ofendidos.</a:t>
            </a:r>
          </a:p>
          <a:p>
            <a:endParaRPr lang="es-CO" dirty="0"/>
          </a:p>
        </p:txBody>
      </p:sp>
    </p:spTree>
    <p:extLst>
      <p:ext uri="{BB962C8B-B14F-4D97-AF65-F5344CB8AC3E}">
        <p14:creationId xmlns:p14="http://schemas.microsoft.com/office/powerpoint/2010/main" val="32430039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solidFill>
            <a:schemeClr val="bg1"/>
          </a:solidFill>
          <a:effectLst>
            <a:glow rad="228600">
              <a:schemeClr val="accent1">
                <a:satMod val="175000"/>
                <a:alpha val="40000"/>
              </a:schemeClr>
            </a:glow>
          </a:effectLst>
        </p:spPr>
        <p:txBody>
          <a:bodyPr>
            <a:normAutofit fontScale="77500" lnSpcReduction="20000"/>
          </a:bodyPr>
          <a:lstStyle/>
          <a:p>
            <a:r>
              <a:rPr lang="es-CO" sz="3300" b="1" dirty="0"/>
              <a:t>4</a:t>
            </a:r>
            <a:r>
              <a:rPr lang="es-CO" dirty="0"/>
              <a:t>. </a:t>
            </a:r>
            <a:r>
              <a:rPr lang="es-CO" u="sng" dirty="0"/>
              <a:t>El sitio de reunión con su bautisterio no es el único lugar para bautizarse</a:t>
            </a:r>
            <a:r>
              <a:rPr lang="es-CO" dirty="0"/>
              <a:t>. La reunión de la iglesia no es el único lugar para confesar fal­tas unos a otros. Juan y Santiago nos enseñan que debemos confesar las faltas pero no dicen nada del sitio de reunión. </a:t>
            </a:r>
          </a:p>
          <a:p>
            <a:r>
              <a:rPr lang="es-CO" dirty="0">
                <a:solidFill>
                  <a:srgbClr val="FF0000"/>
                </a:solidFill>
              </a:rPr>
              <a:t>Sería muy difícil, si no imposible, que algunas personas lleguen a la asamblea para confesar su falta; por ejemplo, algún hermano enfermo o el que se haya mu­dado a otro lugar. Tal hermano puede avisar por teléfono, por carta o por conducto de otro hermano que se ha arrepentido, que quiere confesar sus faltas a la iglesia. </a:t>
            </a:r>
          </a:p>
          <a:p>
            <a:r>
              <a:rPr lang="es-CO" dirty="0"/>
              <a:t>Si algún her­mano peca, por ejemplo, el lunes, pero la si­guiente reunión de la iglesia es hasta el miér­coles, le conviene avisar lo más pronto posible a todos los hermanos. Cualquier hermano puede ser portavoz de tal hermano. </a:t>
            </a:r>
            <a:r>
              <a:rPr lang="es-CO" dirty="0">
                <a:solidFill>
                  <a:srgbClr val="FF0000"/>
                </a:solidFill>
              </a:rPr>
              <a:t>LO NECE­SARIO NO ES LA FORMALIDAD DE PASAR AL FRENTE, SINO EL CORAZÓN HUMILDE Y CONTRITO, Y LA DISPOSI­CIÓN DE CONFESAR PECADOS.</a:t>
            </a:r>
          </a:p>
          <a:p>
            <a:endParaRPr lang="es-CO" dirty="0"/>
          </a:p>
        </p:txBody>
      </p:sp>
    </p:spTree>
    <p:extLst>
      <p:ext uri="{BB962C8B-B14F-4D97-AF65-F5344CB8AC3E}">
        <p14:creationId xmlns:p14="http://schemas.microsoft.com/office/powerpoint/2010/main" val="5234389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a:solidFill>
            <a:schemeClr val="bg1"/>
          </a:solidFill>
          <a:effectLst>
            <a:glow rad="228600">
              <a:schemeClr val="accent5">
                <a:satMod val="175000"/>
                <a:alpha val="40000"/>
              </a:schemeClr>
            </a:glow>
          </a:effectLst>
        </p:spPr>
        <p:txBody>
          <a:bodyPr>
            <a:normAutofit fontScale="77500" lnSpcReduction="20000"/>
          </a:bodyPr>
          <a:lstStyle/>
          <a:p>
            <a:r>
              <a:rPr lang="es-CO" sz="3600" b="1" dirty="0"/>
              <a:t>5</a:t>
            </a:r>
            <a:r>
              <a:rPr lang="es-CO" dirty="0"/>
              <a:t>. El hermano humilde y arrepentido que quiera confesar su pecado a la iglesia cierto día en la semana no tiene que esperar hasta que haya reunión de la iglesia para hacerlo. Puede empezar el momento que se arrepienta a admi­tir su falta y, como otros se dieron cuenta de su pecado, ahora se dan cuenta de su arrepen­timiento. </a:t>
            </a:r>
          </a:p>
          <a:p>
            <a:endParaRPr lang="es-CO" dirty="0"/>
          </a:p>
          <a:p>
            <a:r>
              <a:rPr lang="es-CO" dirty="0"/>
              <a:t>¿Cometió el pecado en la reunión? Algunos sí, enseñando error o causando escán­dalo o desorden en la iglesia, pero la mayoría de los hermanos que pecan no pecan durante la reunión de la iglesia. Sin embargo, la iglesia se da cuenta del pecado cometido en otra parte. </a:t>
            </a:r>
          </a:p>
          <a:p>
            <a:pPr marL="0" indent="0">
              <a:buNone/>
            </a:pPr>
            <a:endParaRPr lang="es-CO" dirty="0"/>
          </a:p>
          <a:p>
            <a:pPr marL="0" indent="0">
              <a:buNone/>
            </a:pPr>
            <a:r>
              <a:rPr lang="es-CO" dirty="0"/>
              <a:t>De la misma manera la iglesia se puede dar cuenta de su arrepentimiento. (</a:t>
            </a:r>
            <a:r>
              <a:rPr lang="es-CO" dirty="0">
                <a:latin typeface="Agency FB" panose="020B0503020202020204" pitchFamily="34" charset="0"/>
                <a:cs typeface="Arial" panose="020B0604020202020204" pitchFamily="34" charset="0"/>
              </a:rPr>
              <a:t>El único problema es que para algunos es más divertido contar y repetir el pecado de algún hermano que contar y repetir su confesión de pecado</a:t>
            </a:r>
            <a:r>
              <a:rPr lang="es-CO" dirty="0"/>
              <a:t>). Pero el punto es que de esta manera se puede hacer confesión de pecados unos a otros.</a:t>
            </a:r>
          </a:p>
          <a:p>
            <a:endParaRPr lang="es-CO" dirty="0"/>
          </a:p>
        </p:txBody>
      </p:sp>
    </p:spTree>
    <p:extLst>
      <p:ext uri="{BB962C8B-B14F-4D97-AF65-F5344CB8AC3E}">
        <p14:creationId xmlns:p14="http://schemas.microsoft.com/office/powerpoint/2010/main" val="5611852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976664"/>
          </a:xfrm>
          <a:solidFill>
            <a:schemeClr val="bg1"/>
          </a:solidFill>
          <a:effectLst>
            <a:glow rad="228600">
              <a:schemeClr val="accent4">
                <a:satMod val="175000"/>
                <a:alpha val="40000"/>
              </a:schemeClr>
            </a:glow>
          </a:effectLst>
        </p:spPr>
        <p:txBody>
          <a:bodyPr>
            <a:normAutofit fontScale="92500"/>
          </a:bodyPr>
          <a:lstStyle/>
          <a:p>
            <a:r>
              <a:rPr lang="es-CO" dirty="0"/>
              <a:t>6. Si algún hermano peca y en cierto día de la semana se arrepiente de su pecado, del cual se enteraron varias personas, y aunque esté en contacto con varios hermanos no les declara su arrepentimiento hasta pasar al frente el sábado, la actitud del tal es incorrecta. </a:t>
            </a:r>
          </a:p>
          <a:p>
            <a:endParaRPr lang="es-CO" dirty="0"/>
          </a:p>
          <a:p>
            <a:r>
              <a:rPr lang="es-CO" dirty="0"/>
              <a:t>Si nos arrepentimos como David o Pedro, y lloramos amargamente por el pecado, no dejaremos de admitir faltas cuanto antes, ante todos los her­manos y demás personas que se dieron cuenta del pecado.</a:t>
            </a:r>
          </a:p>
          <a:p>
            <a:endParaRPr lang="es-CO" dirty="0"/>
          </a:p>
        </p:txBody>
      </p:sp>
    </p:spTree>
    <p:extLst>
      <p:ext uri="{BB962C8B-B14F-4D97-AF65-F5344CB8AC3E}">
        <p14:creationId xmlns:p14="http://schemas.microsoft.com/office/powerpoint/2010/main" val="27160119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a:solidFill>
            <a:schemeClr val="accent3">
              <a:lumMod val="20000"/>
              <a:lumOff val="80000"/>
            </a:schemeClr>
          </a:solidFill>
          <a:scene3d>
            <a:camera prst="orthographicFront"/>
            <a:lightRig rig="threePt" dir="t"/>
          </a:scene3d>
          <a:sp3d>
            <a:bevelT w="165100" prst="coolSlant"/>
          </a:sp3d>
        </p:spPr>
        <p:txBody>
          <a:bodyPr>
            <a:normAutofit fontScale="85000" lnSpcReduction="20000"/>
          </a:bodyPr>
          <a:lstStyle/>
          <a:p>
            <a:r>
              <a:rPr lang="es-CO" sz="3300" b="1" dirty="0"/>
              <a:t>7</a:t>
            </a:r>
            <a:r>
              <a:rPr lang="es-CO" dirty="0"/>
              <a:t>. ¿No pasar al frente, pues? No decimos esto. Esta práctica ha existido por muchos años en las iglesias de habla inglesa y se ha adoptado en algunas partes en las iglesias hispanas. Está perfectamente bien, con tal que no se abuse, o que no sustituya lo que Dios verdaderamente quiere y busca, la ¡</a:t>
            </a:r>
            <a:r>
              <a:rPr lang="es-CO" b="1" dirty="0"/>
              <a:t>reconciliación</a:t>
            </a:r>
            <a:r>
              <a:rPr lang="es-CO" dirty="0"/>
              <a:t>!</a:t>
            </a:r>
          </a:p>
          <a:p>
            <a:endParaRPr lang="es-CO" dirty="0"/>
          </a:p>
          <a:p>
            <a:r>
              <a:rPr lang="es-CO" dirty="0"/>
              <a:t>Algunos hermanos que con­fiesan pecados quieren hablar públicamente ellos mismos y, desde luego, no hay problema en esto. Pero también las hermanas quieren hablar y el asunto se complica. A veces la "confesión" llega a ser otra cosa. </a:t>
            </a:r>
            <a:r>
              <a:rPr lang="es-CO" dirty="0">
                <a:solidFill>
                  <a:srgbClr val="FF0000"/>
                </a:solidFill>
              </a:rPr>
              <a:t>Lamentable­mente a algunas hermanas les gusta -- bajo cualquier pretexto -- hablar públicamente</a:t>
            </a:r>
            <a:r>
              <a:rPr lang="es-CO" dirty="0"/>
              <a:t>. Esto sí es problemático. LO IMPORTANTE ES QUE LA IGLESIA SE DÉ CUENTA EN ALGUNA MANERA DE LA CONFESIÓN DE PECADOS DE ALGÚN HERMANO O DE ALGUNA HERMANA. </a:t>
            </a:r>
          </a:p>
        </p:txBody>
      </p:sp>
    </p:spTree>
    <p:extLst>
      <p:ext uri="{BB962C8B-B14F-4D97-AF65-F5344CB8AC3E}">
        <p14:creationId xmlns:p14="http://schemas.microsoft.com/office/powerpoint/2010/main" val="6190621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effectLst>
            <a:glow rad="228600">
              <a:schemeClr val="accent1">
                <a:satMod val="175000"/>
                <a:alpha val="40000"/>
              </a:schemeClr>
            </a:glow>
          </a:effectLst>
        </p:spPr>
        <p:txBody>
          <a:bodyPr>
            <a:normAutofit fontScale="90000"/>
          </a:bodyPr>
          <a:lstStyle/>
          <a:p>
            <a:r>
              <a:rPr lang="es-CO" dirty="0"/>
              <a:t>Algunos son expertos en descubrir el pecado ajeno.</a:t>
            </a:r>
          </a:p>
        </p:txBody>
      </p:sp>
      <p:sp>
        <p:nvSpPr>
          <p:cNvPr id="3" name="Marcador de contenido 2"/>
          <p:cNvSpPr>
            <a:spLocks noGrp="1"/>
          </p:cNvSpPr>
          <p:nvPr>
            <p:ph idx="1"/>
          </p:nvPr>
        </p:nvSpPr>
        <p:spPr>
          <a:xfrm>
            <a:off x="457200" y="4653136"/>
            <a:ext cx="8229600" cy="2204864"/>
          </a:xfrm>
          <a:solidFill>
            <a:schemeClr val="bg1"/>
          </a:solidFill>
          <a:effectLst>
            <a:glow rad="228600">
              <a:schemeClr val="accent1">
                <a:satMod val="175000"/>
                <a:alpha val="40000"/>
              </a:schemeClr>
            </a:glow>
          </a:effectLst>
        </p:spPr>
        <p:txBody>
          <a:bodyPr>
            <a:noAutofit/>
          </a:bodyPr>
          <a:lstStyle/>
          <a:p>
            <a:pPr marL="0" indent="0" algn="ctr">
              <a:buNone/>
            </a:pPr>
            <a:r>
              <a:rPr lang="es-CO" sz="2400" dirty="0">
                <a:solidFill>
                  <a:srgbClr val="FF0000"/>
                </a:solidFill>
              </a:rPr>
              <a:t>Ver Juan 8:1-11; Mat.7:1-5.</a:t>
            </a:r>
          </a:p>
          <a:p>
            <a:pPr marL="0" indent="0" algn="ctr">
              <a:buNone/>
            </a:pPr>
            <a:r>
              <a:rPr lang="es-CO" sz="2400" dirty="0"/>
              <a:t>Cristo dice: “el que este sin pecado, que tire la primera piedra”. Por ello, debemos ser muy cuidadosos, y estar siempre dispuestos a perdonar, así como Dios nos perdona. </a:t>
            </a:r>
          </a:p>
          <a:p>
            <a:pPr marL="0" indent="0" algn="ctr">
              <a:buNone/>
            </a:pPr>
            <a:r>
              <a:rPr lang="es-CO" sz="2400" dirty="0">
                <a:solidFill>
                  <a:srgbClr val="FF0000"/>
                </a:solidFill>
              </a:rPr>
              <a:t>Ver Mat. 6:12,14,15.</a:t>
            </a:r>
          </a:p>
        </p:txBody>
      </p:sp>
      <p:pic>
        <p:nvPicPr>
          <p:cNvPr id="4" name="Imagen 3"/>
          <p:cNvPicPr>
            <a:picLocks noChangeAspect="1"/>
          </p:cNvPicPr>
          <p:nvPr/>
        </p:nvPicPr>
        <p:blipFill>
          <a:blip r:embed="rId2"/>
          <a:stretch>
            <a:fillRect/>
          </a:stretch>
        </p:blipFill>
        <p:spPr>
          <a:xfrm>
            <a:off x="468887" y="1700808"/>
            <a:ext cx="4188315" cy="2808312"/>
          </a:xfrm>
          <a:prstGeom prst="rect">
            <a:avLst/>
          </a:prstGeom>
        </p:spPr>
      </p:pic>
      <p:pic>
        <p:nvPicPr>
          <p:cNvPr id="5" name="Imagen 4"/>
          <p:cNvPicPr>
            <a:picLocks noChangeAspect="1"/>
          </p:cNvPicPr>
          <p:nvPr/>
        </p:nvPicPr>
        <p:blipFill>
          <a:blip r:embed="rId3"/>
          <a:stretch>
            <a:fillRect/>
          </a:stretch>
        </p:blipFill>
        <p:spPr>
          <a:xfrm>
            <a:off x="4992605" y="1702191"/>
            <a:ext cx="3670110" cy="2806929"/>
          </a:xfrm>
          <a:prstGeom prst="rect">
            <a:avLst/>
          </a:prstGeom>
        </p:spPr>
      </p:pic>
    </p:spTree>
    <p:extLst>
      <p:ext uri="{BB962C8B-B14F-4D97-AF65-F5344CB8AC3E}">
        <p14:creationId xmlns:p14="http://schemas.microsoft.com/office/powerpoint/2010/main" val="29053799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77483"/>
          </a:xfrm>
          <a:solidFill>
            <a:schemeClr val="bg1"/>
          </a:solidFill>
          <a:effectLst>
            <a:glow rad="228600">
              <a:schemeClr val="accent1">
                <a:satMod val="175000"/>
                <a:alpha val="40000"/>
              </a:schemeClr>
            </a:glow>
          </a:effectLst>
        </p:spPr>
        <p:txBody>
          <a:bodyPr>
            <a:normAutofit fontScale="92500" lnSpcReduction="10000"/>
          </a:bodyPr>
          <a:lstStyle/>
          <a:p>
            <a:pPr marL="0" indent="0">
              <a:buNone/>
            </a:pPr>
            <a:r>
              <a:rPr lang="es-CO" dirty="0"/>
              <a:t>          </a:t>
            </a:r>
            <a:r>
              <a:rPr lang="es-CO" sz="3500" b="1" u="sng" dirty="0"/>
              <a:t>Otros pensamientos importantes</a:t>
            </a:r>
            <a:r>
              <a:rPr lang="es-CO" dirty="0"/>
              <a:t>.</a:t>
            </a:r>
          </a:p>
          <a:p>
            <a:r>
              <a:rPr lang="es-CO" b="1" dirty="0"/>
              <a:t>A</a:t>
            </a:r>
            <a:r>
              <a:rPr lang="es-CO" dirty="0"/>
              <a:t>. </a:t>
            </a:r>
            <a:r>
              <a:rPr lang="es-CO" b="1" u="sng" dirty="0"/>
              <a:t>Confesar el pecado mismo</a:t>
            </a:r>
            <a:r>
              <a:rPr lang="es-CO" dirty="0"/>
              <a:t>. </a:t>
            </a:r>
            <a:r>
              <a:rPr lang="es-CO" b="1" dirty="0"/>
              <a:t>No es cuestión de solamente decir "He pecado", sino conviene especificar el pecado</a:t>
            </a:r>
            <a:r>
              <a:rPr lang="es-CO" dirty="0"/>
              <a:t>. </a:t>
            </a:r>
          </a:p>
          <a:p>
            <a:r>
              <a:rPr lang="es-CO" dirty="0"/>
              <a:t>En el caso de David, el pecado confesado era bien conocido. Puede suceder lo mismo hoy día; por ejemplo, si algún hermano exhorta a otro hermano acerca de cierto pecado, y éste dice "he pecado", se entiende que está confesando el pecado bajo consideración. Sin embargo, a ve­ces el caso no es tan claro, y es necesario que se entienda bien el asunto. </a:t>
            </a:r>
          </a:p>
          <a:p>
            <a:endParaRPr lang="es-CO" dirty="0"/>
          </a:p>
        </p:txBody>
      </p:sp>
      <p:sp>
        <p:nvSpPr>
          <p:cNvPr id="4" name="Diagrama de flujo: conector 3"/>
          <p:cNvSpPr/>
          <p:nvPr/>
        </p:nvSpPr>
        <p:spPr>
          <a:xfrm>
            <a:off x="632342" y="530602"/>
            <a:ext cx="555282" cy="522134"/>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t>5</a:t>
            </a:r>
            <a:endParaRPr lang="es-CO" b="1" dirty="0"/>
          </a:p>
        </p:txBody>
      </p:sp>
    </p:spTree>
    <p:extLst>
      <p:ext uri="{BB962C8B-B14F-4D97-AF65-F5344CB8AC3E}">
        <p14:creationId xmlns:p14="http://schemas.microsoft.com/office/powerpoint/2010/main" val="36349016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832648"/>
          </a:xfrm>
          <a:solidFill>
            <a:schemeClr val="bg1"/>
          </a:solidFill>
          <a:effectLst>
            <a:glow rad="101600">
              <a:srgbClr val="C00000">
                <a:alpha val="60000"/>
              </a:srgbClr>
            </a:glow>
          </a:effectLst>
        </p:spPr>
        <p:txBody>
          <a:bodyPr>
            <a:normAutofit fontScale="85000" lnSpcReduction="20000"/>
          </a:bodyPr>
          <a:lstStyle/>
          <a:p>
            <a:r>
              <a:rPr lang="es-CO" sz="3300" b="1" dirty="0"/>
              <a:t>B</a:t>
            </a:r>
            <a:r>
              <a:rPr lang="es-CO" dirty="0"/>
              <a:t>. </a:t>
            </a:r>
            <a:r>
              <a:rPr lang="es-CO" u="sng" dirty="0"/>
              <a:t>No imponer alguna penitencia</a:t>
            </a:r>
            <a:r>
              <a:rPr lang="es-CO" dirty="0"/>
              <a:t>. Debemos evitar toda tendencia católica de querer que el hermano arrepentido "pague" algo por sus pecados. </a:t>
            </a:r>
          </a:p>
          <a:p>
            <a:r>
              <a:rPr lang="es-CO" dirty="0"/>
              <a:t>Parece que el "pago" para algunos hermanos es el requisito de "pasar al frente" y confesar sus pecados, delante de todos y con su propia boca. Está bien que lo haga, pero ¿podemos obligarle a hacerlo? </a:t>
            </a:r>
          </a:p>
          <a:p>
            <a:endParaRPr lang="es-CO" dirty="0"/>
          </a:p>
          <a:p>
            <a:r>
              <a:rPr lang="es-CO" dirty="0"/>
              <a:t>Hay hermanos tímidos que no pueden hablar en público. ¿Vamos a perseguirles y forzarles a hablar públicamente porque quieren confesar faltas? ¿Tenemos que hacerle sufrir por sus pecados? DEBEMOS SUFRIR POR LOS PECADOS, PERO NO TE­NEMOS QUE SUFRIR POR EL SUSTO DE HABLAR DELANTE DE LA ASAMBLEA. </a:t>
            </a:r>
          </a:p>
          <a:p>
            <a:endParaRPr lang="es-CO" dirty="0"/>
          </a:p>
        </p:txBody>
      </p:sp>
    </p:spTree>
    <p:extLst>
      <p:ext uri="{BB962C8B-B14F-4D97-AF65-F5344CB8AC3E}">
        <p14:creationId xmlns:p14="http://schemas.microsoft.com/office/powerpoint/2010/main" val="139671842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ES_tradnl" sz="3300" b="1" dirty="0"/>
              <a:t>C</a:t>
            </a:r>
            <a:r>
              <a:rPr lang="es-ES_tradnl" dirty="0"/>
              <a:t>. </a:t>
            </a:r>
            <a:r>
              <a:rPr lang="es-ES_tradnl" b="1" u="sng" dirty="0"/>
              <a:t>Deseosos de perdonar</a:t>
            </a:r>
            <a:r>
              <a:rPr lang="es-ES_tradnl" dirty="0"/>
              <a:t>. Es muy impor­tante que todos tengamos el deseo de perdonar como lo enseña </a:t>
            </a:r>
            <a:r>
              <a:rPr lang="es-ES_tradnl" dirty="0">
                <a:solidFill>
                  <a:srgbClr val="FF0000"/>
                </a:solidFill>
              </a:rPr>
              <a:t>(Mat. 6:14; 18:35)</a:t>
            </a:r>
            <a:r>
              <a:rPr lang="es-ES_tradnl" dirty="0"/>
              <a:t>. </a:t>
            </a:r>
          </a:p>
          <a:p>
            <a:pPr marL="0" indent="0">
              <a:buNone/>
            </a:pPr>
            <a:r>
              <a:rPr lang="es-ES_tradnl" dirty="0">
                <a:solidFill>
                  <a:srgbClr val="FF0000"/>
                </a:solidFill>
              </a:rPr>
              <a:t>2 Cor. 2:6,7</a:t>
            </a:r>
            <a:r>
              <a:rPr lang="es-ES_tradnl" dirty="0"/>
              <a:t>, "</a:t>
            </a:r>
            <a:r>
              <a:rPr lang="es-ES_tradnl" dirty="0">
                <a:latin typeface="Agency FB" panose="020B0503020202020204" pitchFamily="34" charset="0"/>
              </a:rPr>
              <a:t>Le basta a tal persona esta reprensión hecha por muchos; así que, al contrario, vosotros más bien debéis perdonarle y consolarle, para que no sea con­sumido de demasiada tristeza</a:t>
            </a:r>
            <a:r>
              <a:rPr lang="es-ES_tradnl" dirty="0"/>
              <a:t>". </a:t>
            </a:r>
          </a:p>
          <a:p>
            <a:pPr marL="0" indent="0">
              <a:buNone/>
            </a:pPr>
            <a:r>
              <a:rPr lang="es-ES_tradnl" dirty="0"/>
              <a:t>No sé si este hermano pasó al frente de la asamblea para confesar pecados, pero lo importante es que se arrepintió y aun Pablo se dio cuenta de ello, y dijo a los hermanos que lo perdonara. Tal hermano debe ser restaurado con todo amor. </a:t>
            </a:r>
          </a:p>
          <a:p>
            <a:pPr marL="0" indent="0">
              <a:buNone/>
            </a:pPr>
            <a:endParaRPr lang="es-ES_tradnl" dirty="0"/>
          </a:p>
          <a:p>
            <a:pPr marL="0" indent="0">
              <a:buNone/>
            </a:pPr>
            <a:r>
              <a:rPr lang="es-ES_tradnl" dirty="0"/>
              <a:t>El hermano que confiesa faltas en cualquier manera, privada o públicamente, el sábado o en cualquier otro día, en casa o en el sitio de reunión, antes o después del servicio, debe ser perdonado y recibido y consolado. Cuando algún pecador se arrepiente, hay gozo en el cielo entre los ánge­les de Dios, ¿y porque no debe haber gozo entre los hijos de Dios?.</a:t>
            </a:r>
            <a:endParaRPr lang="es-MX" dirty="0">
              <a:effectLst/>
            </a:endParaRPr>
          </a:p>
        </p:txBody>
      </p:sp>
    </p:spTree>
    <p:extLst>
      <p:ext uri="{BB962C8B-B14F-4D97-AF65-F5344CB8AC3E}">
        <p14:creationId xmlns:p14="http://schemas.microsoft.com/office/powerpoint/2010/main" val="1743755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effectLst>
            <a:glow rad="228600">
              <a:schemeClr val="accent2">
                <a:satMod val="175000"/>
                <a:alpha val="40000"/>
              </a:schemeClr>
            </a:glow>
          </a:effectLst>
        </p:spPr>
        <p:txBody>
          <a:bodyPr>
            <a:normAutofit fontScale="90000"/>
          </a:bodyPr>
          <a:lstStyle/>
          <a:p>
            <a:r>
              <a:rPr lang="es-CO" dirty="0"/>
              <a:t>Cuando algún hermano que se había ausentado de la iglesia, regresa.</a:t>
            </a:r>
          </a:p>
        </p:txBody>
      </p:sp>
      <p:sp>
        <p:nvSpPr>
          <p:cNvPr id="3" name="Marcador de contenido 2"/>
          <p:cNvSpPr>
            <a:spLocks noGrp="1"/>
          </p:cNvSpPr>
          <p:nvPr>
            <p:ph idx="1"/>
          </p:nvPr>
        </p:nvSpPr>
        <p:spPr>
          <a:xfrm>
            <a:off x="457200" y="5301208"/>
            <a:ext cx="8229600" cy="824955"/>
          </a:xfrm>
          <a:solidFill>
            <a:schemeClr val="bg1"/>
          </a:solidFill>
          <a:effectLst>
            <a:glow rad="228600">
              <a:schemeClr val="accent2">
                <a:satMod val="175000"/>
                <a:alpha val="40000"/>
              </a:schemeClr>
            </a:glow>
          </a:effectLst>
        </p:spPr>
        <p:txBody>
          <a:bodyPr>
            <a:normAutofit fontScale="85000" lnSpcReduction="20000"/>
          </a:bodyPr>
          <a:lstStyle/>
          <a:p>
            <a:pPr marL="0" indent="0" algn="ctr">
              <a:buNone/>
            </a:pPr>
            <a:r>
              <a:rPr lang="es-CO" dirty="0"/>
              <a:t>Y si hay fiesta en el cielo, ¿Por qué no debiera también gozarse la iglesia?</a:t>
            </a:r>
          </a:p>
        </p:txBody>
      </p:sp>
      <p:pic>
        <p:nvPicPr>
          <p:cNvPr id="5" name="Imagen 4"/>
          <p:cNvPicPr>
            <a:picLocks noChangeAspect="1"/>
          </p:cNvPicPr>
          <p:nvPr/>
        </p:nvPicPr>
        <p:blipFill>
          <a:blip r:embed="rId2"/>
          <a:stretch>
            <a:fillRect/>
          </a:stretch>
        </p:blipFill>
        <p:spPr>
          <a:xfrm>
            <a:off x="452190" y="1700808"/>
            <a:ext cx="4263825" cy="3339827"/>
          </a:xfrm>
          <a:prstGeom prst="rect">
            <a:avLst/>
          </a:prstGeom>
        </p:spPr>
      </p:pic>
      <p:pic>
        <p:nvPicPr>
          <p:cNvPr id="6" name="Imagen 5"/>
          <p:cNvPicPr>
            <a:picLocks noChangeAspect="1"/>
          </p:cNvPicPr>
          <p:nvPr/>
        </p:nvPicPr>
        <p:blipFill>
          <a:blip r:embed="rId3"/>
          <a:stretch>
            <a:fillRect/>
          </a:stretch>
        </p:blipFill>
        <p:spPr>
          <a:xfrm>
            <a:off x="5076056" y="1678211"/>
            <a:ext cx="3610744" cy="3362424"/>
          </a:xfrm>
          <a:prstGeom prst="rect">
            <a:avLst/>
          </a:prstGeom>
        </p:spPr>
      </p:pic>
    </p:spTree>
    <p:extLst>
      <p:ext uri="{BB962C8B-B14F-4D97-AF65-F5344CB8AC3E}">
        <p14:creationId xmlns:p14="http://schemas.microsoft.com/office/powerpoint/2010/main" val="9629795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548</TotalTime>
  <Words>2738</Words>
  <Application>Microsoft Office PowerPoint</Application>
  <PresentationFormat>Presentación en pantalla (4:3)</PresentationFormat>
  <Paragraphs>83</Paragraphs>
  <Slides>22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22</vt:i4>
      </vt:variant>
    </vt:vector>
  </HeadingPairs>
  <TitlesOfParts>
    <vt:vector size="26" baseType="lpstr">
      <vt:lpstr>Agency FB</vt:lpstr>
      <vt:lpstr>Arial</vt:lpstr>
      <vt:lpstr>Calibri</vt:lpstr>
      <vt:lpstr>Tema de Office</vt:lpstr>
      <vt:lpstr>¿QUÉ SE NECESITA PARA SER PERDONADO?</vt:lpstr>
      <vt:lpstr>Presentación de PowerPoint</vt:lpstr>
      <vt:lpstr>Dios no ha delegado en ningún hombre el poder de perdonar pecados.</vt:lpstr>
      <vt:lpstr>Presentación de PowerPoint</vt:lpstr>
      <vt:lpstr>El método Bíblico establecido por Dios para el perdón</vt:lpstr>
      <vt:lpstr>Presentación de PowerPoint</vt:lpstr>
      <vt:lpstr>Presentación de PowerPoint</vt:lpstr>
      <vt:lpstr>Presentación de PowerPoint</vt:lpstr>
      <vt:lpstr>El poderoso mensaje del evangelio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Algunos son expertos en descubrir el pecado ajeno.</vt:lpstr>
      <vt:lpstr>Presentación de PowerPoint</vt:lpstr>
      <vt:lpstr>Presentación de PowerPoint</vt:lpstr>
      <vt:lpstr>Presentación de PowerPoint</vt:lpstr>
      <vt:lpstr>Cuando algún hermano que se había ausentado de la iglesia, regresa.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SE NECESITA PARA SER PERDONADO?</dc:title>
  <dc:creator>FAMILIA FIERRO CH</dc:creator>
  <cp:lastModifiedBy>Usuario</cp:lastModifiedBy>
  <cp:revision>61</cp:revision>
  <dcterms:created xsi:type="dcterms:W3CDTF">2013-12-26T22:38:17Z</dcterms:created>
  <dcterms:modified xsi:type="dcterms:W3CDTF">2016-12-16T03:51:17Z</dcterms:modified>
</cp:coreProperties>
</file>